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9.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30.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34.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35.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2"/>
  </p:notesMasterIdLst>
  <p:sldIdLst>
    <p:sldId id="257" r:id="rId5"/>
    <p:sldId id="258" r:id="rId6"/>
    <p:sldId id="259" r:id="rId7"/>
    <p:sldId id="263" r:id="rId8"/>
    <p:sldId id="431" r:id="rId9"/>
    <p:sldId id="432" r:id="rId10"/>
    <p:sldId id="433" r:id="rId11"/>
    <p:sldId id="434" r:id="rId12"/>
    <p:sldId id="436" r:id="rId13"/>
    <p:sldId id="437" r:id="rId14"/>
    <p:sldId id="445" r:id="rId15"/>
    <p:sldId id="446" r:id="rId16"/>
    <p:sldId id="447" r:id="rId17"/>
    <p:sldId id="438" r:id="rId18"/>
    <p:sldId id="439" r:id="rId19"/>
    <p:sldId id="359" r:id="rId20"/>
    <p:sldId id="385" r:id="rId21"/>
    <p:sldId id="294" r:id="rId22"/>
    <p:sldId id="448" r:id="rId23"/>
    <p:sldId id="449" r:id="rId24"/>
    <p:sldId id="450" r:id="rId25"/>
    <p:sldId id="452" r:id="rId26"/>
    <p:sldId id="453" r:id="rId27"/>
    <p:sldId id="451" r:id="rId28"/>
    <p:sldId id="460" r:id="rId29"/>
    <p:sldId id="356" r:id="rId30"/>
    <p:sldId id="454" r:id="rId31"/>
    <p:sldId id="455" r:id="rId32"/>
    <p:sldId id="456" r:id="rId33"/>
    <p:sldId id="458" r:id="rId34"/>
    <p:sldId id="386" r:id="rId35"/>
    <p:sldId id="388" r:id="rId36"/>
    <p:sldId id="394" r:id="rId37"/>
    <p:sldId id="395" r:id="rId38"/>
    <p:sldId id="396" r:id="rId39"/>
    <p:sldId id="309" r:id="rId40"/>
    <p:sldId id="262" r:id="rId41"/>
    <p:sldId id="321" r:id="rId42"/>
    <p:sldId id="391" r:id="rId43"/>
    <p:sldId id="332" r:id="rId44"/>
    <p:sldId id="397" r:id="rId45"/>
    <p:sldId id="398" r:id="rId46"/>
    <p:sldId id="333" r:id="rId47"/>
    <p:sldId id="401" r:id="rId48"/>
    <p:sldId id="399" r:id="rId49"/>
    <p:sldId id="459" r:id="rId50"/>
    <p:sldId id="320" r:id="rId5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52E382-05C4-5B53-D9CE-72585E4251FD}" name="Timothy L Kennel (CENSUS/DSSD FED)" initials="TLK(F" userId="S::Timothy.L.Kennel@census.gov::1c3ae47e-c30b-45f6-9b33-8d609d28707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5" autoAdjust="0"/>
    <p:restoredTop sz="36500" autoAdjust="0"/>
  </p:normalViewPr>
  <p:slideViewPr>
    <p:cSldViewPr snapToGrid="0">
      <p:cViewPr varScale="1">
        <p:scale>
          <a:sx n="26" d="100"/>
          <a:sy n="26" d="100"/>
        </p:scale>
        <p:origin x="2216"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8/10/relationships/authors" Target="author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ata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_rels/drawing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svg"/><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a:t>
          </a:r>
          <a:r>
            <a:rPr lang="en-US" dirty="0">
              <a:solidFill>
                <a:srgbClr val="0070C0"/>
              </a:solidFill>
            </a:rPr>
            <a:t>O</a:t>
          </a:r>
          <a:r>
            <a:rPr lang="en-US" dirty="0"/>
            <a:t>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a:t>
          </a:r>
          <a:r>
            <a:rPr lang="en-US" dirty="0">
              <a:solidFill>
                <a:srgbClr val="0070C0"/>
              </a:solidFill>
            </a:rPr>
            <a:t>O</a:t>
          </a:r>
          <a:r>
            <a:rPr lang="en-US" dirty="0"/>
            <a:t>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a:t>
          </a:r>
          <a:r>
            <a:rPr lang="en-US" dirty="0">
              <a:solidFill>
                <a:srgbClr val="0070C0"/>
              </a:solidFill>
            </a:rPr>
            <a:t>O</a:t>
          </a:r>
          <a:r>
            <a:rPr lang="en-US" dirty="0"/>
            <a:t>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a:t>
          </a:r>
          <a:r>
            <a:rPr lang="en-US" dirty="0">
              <a:solidFill>
                <a:srgbClr val="0070C0"/>
              </a:solidFill>
            </a:rPr>
            <a:t>O</a:t>
          </a:r>
          <a:r>
            <a:rPr lang="en-US" dirty="0"/>
            <a:t>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a:t>
          </a:r>
          <a:r>
            <a:rPr lang="en-US" dirty="0">
              <a:solidFill>
                <a:srgbClr val="0070C0"/>
              </a:solidFill>
            </a:rPr>
            <a:t>O</a:t>
          </a:r>
          <a:r>
            <a:rPr lang="en-US" dirty="0">
              <a:solidFill>
                <a:srgbClr val="00B050"/>
              </a:solidFill>
            </a:rPr>
            <a:t>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solidFill>
                <a:schemeClr val="tx1"/>
              </a:solidFill>
            </a:rPr>
            <a:t>O</a:t>
          </a:r>
          <a:r>
            <a:rPr lang="en-US" dirty="0">
              <a:solidFill>
                <a:srgbClr val="0070C0"/>
              </a:solidFill>
            </a:rPr>
            <a:t>O</a:t>
          </a:r>
          <a:r>
            <a:rPr lang="en-US" dirty="0">
              <a:solidFill>
                <a:schemeClr val="tx1"/>
              </a:solidFill>
            </a:rPr>
            <a:t>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a:t>
          </a:r>
          <a:r>
            <a:rPr lang="en-US" dirty="0">
              <a:solidFill>
                <a:srgbClr val="00B050"/>
              </a:solidFill>
            </a:rPr>
            <a:t>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a:t>
          </a:r>
          <a:r>
            <a:rPr lang="en-US" dirty="0">
              <a:solidFill>
                <a:srgbClr val="0070C0"/>
              </a:solidFill>
            </a:rPr>
            <a:t>O</a:t>
          </a:r>
          <a:r>
            <a:rPr lang="en-US" dirty="0">
              <a:solidFill>
                <a:srgbClr val="00B050"/>
              </a:solidFill>
            </a:rPr>
            <a:t>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a:t>
          </a:r>
          <a:r>
            <a:rPr lang="en-US" dirty="0">
              <a:solidFill>
                <a:srgbClr val="0070C0"/>
              </a:solidFill>
            </a:rPr>
            <a:t>O</a:t>
          </a:r>
          <a:r>
            <a:rPr lang="en-US" dirty="0"/>
            <a:t>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a:t>
          </a:r>
          <a:r>
            <a:rPr lang="en-US" dirty="0">
              <a:solidFill>
                <a:srgbClr val="00B050"/>
              </a:solidFill>
            </a:rPr>
            <a:t>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30FA8FE-63D5-4EDC-9C23-5C8CA16652D8}"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US"/>
        </a:p>
      </dgm:t>
    </dgm:pt>
    <dgm:pt modelId="{0A7CAC9C-7402-4988-BB3B-AE221C9232BB}">
      <dgm:prSet phldrT="[Text]"/>
      <dgm:spPr/>
      <dgm:t>
        <a:bodyPr/>
        <a:lstStyle/>
        <a:p>
          <a:r>
            <a:rPr lang="en-US" dirty="0"/>
            <a:t>N</a:t>
          </a:r>
        </a:p>
      </dgm:t>
    </dgm:pt>
    <dgm:pt modelId="{CAC207FA-4EE8-4D1D-BEC2-4871AF2F936E}" type="parTrans" cxnId="{884F9A26-1BE7-49F0-94BC-2BA833EFC417}">
      <dgm:prSet/>
      <dgm:spPr/>
      <dgm:t>
        <a:bodyPr/>
        <a:lstStyle/>
        <a:p>
          <a:endParaRPr lang="en-US"/>
        </a:p>
      </dgm:t>
    </dgm:pt>
    <dgm:pt modelId="{31DEFD2A-4F7F-4F81-9402-92CC13F26043}" type="sibTrans" cxnId="{884F9A26-1BE7-49F0-94BC-2BA833EFC417}">
      <dgm:prSet/>
      <dgm:spPr/>
      <dgm:t>
        <a:bodyPr/>
        <a:lstStyle/>
        <a:p>
          <a:endParaRPr lang="en-US"/>
        </a:p>
      </dgm:t>
    </dgm:pt>
    <dgm:pt modelId="{916B3F09-E588-439D-B86B-ECFF7EA63E2B}">
      <dgm:prSet phldrT="[Text]"/>
      <dgm:spPr/>
      <dgm:t>
        <a:bodyPr/>
        <a:lstStyle/>
        <a:p>
          <a:r>
            <a:rPr lang="en-US" dirty="0"/>
            <a:t>O</a:t>
          </a:r>
        </a:p>
      </dgm:t>
    </dgm:pt>
    <dgm:pt modelId="{F021A44D-4926-4D16-8D26-5E2E6BCC92D8}" type="parTrans" cxnId="{1C1B152C-ECA7-48EA-8F3E-50D983001C1B}">
      <dgm:prSet/>
      <dgm:spPr/>
      <dgm:t>
        <a:bodyPr/>
        <a:lstStyle/>
        <a:p>
          <a:endParaRPr lang="en-US"/>
        </a:p>
      </dgm:t>
    </dgm:pt>
    <dgm:pt modelId="{90230A0F-FDD9-4381-81E1-6CF6EBB68838}" type="sibTrans" cxnId="{1C1B152C-ECA7-48EA-8F3E-50D983001C1B}">
      <dgm:prSet/>
      <dgm:spPr/>
      <dgm:t>
        <a:bodyPr/>
        <a:lstStyle/>
        <a:p>
          <a:endParaRPr lang="en-US"/>
        </a:p>
      </dgm:t>
    </dgm:pt>
    <dgm:pt modelId="{D223F50B-6CDD-4D02-A177-82D53B5D0E2A}">
      <dgm:prSet phldrT="[Text]"/>
      <dgm:spPr/>
      <dgm:t>
        <a:bodyPr/>
        <a:lstStyle/>
        <a:p>
          <a:r>
            <a:rPr lang="en-US" dirty="0"/>
            <a:t>O</a:t>
          </a:r>
        </a:p>
      </dgm:t>
    </dgm:pt>
    <dgm:pt modelId="{C71997CB-C3B1-43D3-91E6-D7F330439BDB}" type="parTrans" cxnId="{71508D57-EB76-4F97-964A-9F2DDB5A8002}">
      <dgm:prSet/>
      <dgm:spPr/>
      <dgm:t>
        <a:bodyPr/>
        <a:lstStyle/>
        <a:p>
          <a:endParaRPr lang="en-US"/>
        </a:p>
      </dgm:t>
    </dgm:pt>
    <dgm:pt modelId="{5D696D94-5898-4473-AE70-C86EB6C089B1}" type="sibTrans" cxnId="{71508D57-EB76-4F97-964A-9F2DDB5A8002}">
      <dgm:prSet/>
      <dgm:spPr/>
      <dgm:t>
        <a:bodyPr/>
        <a:lstStyle/>
        <a:p>
          <a:endParaRPr lang="en-US"/>
        </a:p>
      </dgm:t>
    </dgm:pt>
    <dgm:pt modelId="{7FF2076C-96E6-460A-A782-05D738A4906F}">
      <dgm:prSet phldrT="[Text]"/>
      <dgm:spPr/>
      <dgm:t>
        <a:bodyPr/>
        <a:lstStyle/>
        <a:p>
          <a:r>
            <a:rPr lang="en-US" dirty="0"/>
            <a:t>V</a:t>
          </a:r>
        </a:p>
      </dgm:t>
    </dgm:pt>
    <dgm:pt modelId="{0FEDF374-3C92-4C43-9E44-871A2D795189}" type="parTrans" cxnId="{1CB23B98-7EDB-4F95-B092-C28DA1B78A1B}">
      <dgm:prSet/>
      <dgm:spPr/>
      <dgm:t>
        <a:bodyPr/>
        <a:lstStyle/>
        <a:p>
          <a:endParaRPr lang="en-US"/>
        </a:p>
      </dgm:t>
    </dgm:pt>
    <dgm:pt modelId="{E25F5BEF-53AB-4049-9AA4-26166526FA68}" type="sibTrans" cxnId="{1CB23B98-7EDB-4F95-B092-C28DA1B78A1B}">
      <dgm:prSet/>
      <dgm:spPr/>
      <dgm:t>
        <a:bodyPr/>
        <a:lstStyle/>
        <a:p>
          <a:endParaRPr lang="en-US"/>
        </a:p>
      </dgm:t>
    </dgm:pt>
    <dgm:pt modelId="{CC8C9093-71E6-4B3A-96D7-230BF1FA3AC6}">
      <dgm:prSet phldrT="[Text]"/>
      <dgm:spPr/>
      <dgm:t>
        <a:bodyPr/>
        <a:lstStyle/>
        <a:p>
          <a:r>
            <a:rPr lang="en-US" dirty="0"/>
            <a:t>O</a:t>
          </a:r>
        </a:p>
      </dgm:t>
    </dgm:pt>
    <dgm:pt modelId="{E3FA938F-C669-465F-B42E-CDCC9837721F}" type="parTrans" cxnId="{D806A7C2-F6CC-4C71-B210-7C2C9D06F788}">
      <dgm:prSet/>
      <dgm:spPr/>
      <dgm:t>
        <a:bodyPr/>
        <a:lstStyle/>
        <a:p>
          <a:endParaRPr lang="en-US"/>
        </a:p>
      </dgm:t>
    </dgm:pt>
    <dgm:pt modelId="{9A626AAB-EAAB-4261-ADDF-6A61C4794B56}" type="sibTrans" cxnId="{D806A7C2-F6CC-4C71-B210-7C2C9D06F788}">
      <dgm:prSet/>
      <dgm:spPr/>
      <dgm:t>
        <a:bodyPr/>
        <a:lstStyle/>
        <a:p>
          <a:endParaRPr lang="en-US"/>
        </a:p>
      </dgm:t>
    </dgm:pt>
    <dgm:pt modelId="{57F8660E-8ED0-4302-ACB8-3F8EF7FDFC73}">
      <dgm:prSet phldrT="[Text]"/>
      <dgm:spPr/>
      <dgm:t>
        <a:bodyPr/>
        <a:lstStyle/>
        <a:p>
          <a:r>
            <a:rPr lang="en-US" dirty="0"/>
            <a:t>V</a:t>
          </a:r>
        </a:p>
      </dgm:t>
    </dgm:pt>
    <dgm:pt modelId="{02C66512-97F2-4E2E-A897-925E7C858E2D}" type="parTrans" cxnId="{A28E4E27-632E-4895-83FB-E300631A96F7}">
      <dgm:prSet/>
      <dgm:spPr/>
      <dgm:t>
        <a:bodyPr/>
        <a:lstStyle/>
        <a:p>
          <a:endParaRPr lang="en-US"/>
        </a:p>
      </dgm:t>
    </dgm:pt>
    <dgm:pt modelId="{2F8CC7E7-C80B-4E39-B892-FB2E952EE947}" type="sibTrans" cxnId="{A28E4E27-632E-4895-83FB-E300631A96F7}">
      <dgm:prSet/>
      <dgm:spPr/>
      <dgm:t>
        <a:bodyPr/>
        <a:lstStyle/>
        <a:p>
          <a:endParaRPr lang="en-US"/>
        </a:p>
      </dgm:t>
    </dgm:pt>
    <dgm:pt modelId="{7BEE8FD9-2B35-4A7E-AEAE-17BB3693F213}">
      <dgm:prSet phldrT="[Text]"/>
      <dgm:spPr/>
      <dgm:t>
        <a:bodyPr/>
        <a:lstStyle/>
        <a:p>
          <a:r>
            <a:rPr lang="en-US" dirty="0"/>
            <a:t>V</a:t>
          </a:r>
        </a:p>
      </dgm:t>
    </dgm:pt>
    <dgm:pt modelId="{74370AF8-5645-4C4C-BA1F-D3EA21127EDB}" type="sibTrans" cxnId="{8B49C690-4088-424D-BBAE-FA056294BB6A}">
      <dgm:prSet/>
      <dgm:spPr/>
      <dgm:t>
        <a:bodyPr/>
        <a:lstStyle/>
        <a:p>
          <a:endParaRPr lang="en-US"/>
        </a:p>
      </dgm:t>
    </dgm:pt>
    <dgm:pt modelId="{B1498AFD-4819-4E21-B416-96AAE4E44804}" type="parTrans" cxnId="{8B49C690-4088-424D-BBAE-FA056294BB6A}">
      <dgm:prSet/>
      <dgm:spPr/>
      <dgm:t>
        <a:bodyPr/>
        <a:lstStyle/>
        <a:p>
          <a:endParaRPr lang="en-US"/>
        </a:p>
      </dgm:t>
    </dgm:pt>
    <dgm:pt modelId="{5E200734-5791-453F-8358-4171D7C6382C}">
      <dgm:prSet phldrT="[Text]"/>
      <dgm:spPr/>
      <dgm:t>
        <a:bodyPr/>
        <a:lstStyle/>
        <a:p>
          <a:r>
            <a:rPr lang="en-US" dirty="0"/>
            <a:t>O</a:t>
          </a:r>
        </a:p>
      </dgm:t>
    </dgm:pt>
    <dgm:pt modelId="{330C2160-5244-48A4-B401-F9C0CCFB9973}" type="parTrans" cxnId="{EC7E0315-2428-4824-AACC-8003C76B0227}">
      <dgm:prSet/>
      <dgm:spPr/>
      <dgm:t>
        <a:bodyPr/>
        <a:lstStyle/>
        <a:p>
          <a:endParaRPr lang="en-US"/>
        </a:p>
      </dgm:t>
    </dgm:pt>
    <dgm:pt modelId="{EDA99446-E397-438F-B773-089119B60972}" type="sibTrans" cxnId="{EC7E0315-2428-4824-AACC-8003C76B0227}">
      <dgm:prSet/>
      <dgm:spPr/>
      <dgm:t>
        <a:bodyPr/>
        <a:lstStyle/>
        <a:p>
          <a:endParaRPr lang="en-US"/>
        </a:p>
      </dgm:t>
    </dgm:pt>
    <dgm:pt modelId="{FE36A3BF-C611-479F-BF56-FF824BB373D8}">
      <dgm:prSet phldrT="[Text]"/>
      <dgm:spPr/>
      <dgm:t>
        <a:bodyPr/>
        <a:lstStyle/>
        <a:p>
          <a:r>
            <a:rPr lang="en-US" dirty="0"/>
            <a:t>V</a:t>
          </a:r>
        </a:p>
      </dgm:t>
    </dgm:pt>
    <dgm:pt modelId="{E9CCB2E2-7F2E-4D49-AF06-33FC0786B260}" type="parTrans" cxnId="{28547644-C892-4988-944A-CB4A4DEC0949}">
      <dgm:prSet/>
      <dgm:spPr/>
      <dgm:t>
        <a:bodyPr/>
        <a:lstStyle/>
        <a:p>
          <a:endParaRPr lang="en-US"/>
        </a:p>
      </dgm:t>
    </dgm:pt>
    <dgm:pt modelId="{E4EACD6C-9345-4C3D-8A7F-2B4E6A304B9C}" type="sibTrans" cxnId="{28547644-C892-4988-944A-CB4A4DEC0949}">
      <dgm:prSet/>
      <dgm:spPr/>
      <dgm:t>
        <a:bodyPr/>
        <a:lstStyle/>
        <a:p>
          <a:endParaRPr lang="en-US"/>
        </a:p>
      </dgm:t>
    </dgm:pt>
    <dgm:pt modelId="{6D522E1A-936A-4093-972E-02E091D6F9CF}">
      <dgm:prSet phldrT="[Text]"/>
      <dgm:spPr/>
      <dgm:t>
        <a:bodyPr/>
        <a:lstStyle/>
        <a:p>
          <a:r>
            <a:rPr lang="en-US" dirty="0"/>
            <a:t>O</a:t>
          </a:r>
        </a:p>
      </dgm:t>
    </dgm:pt>
    <dgm:pt modelId="{477F95FB-614C-4C3D-888C-B33B3201005E}" type="parTrans" cxnId="{4C3262B1-D95A-4D7B-9874-D243E7715247}">
      <dgm:prSet/>
      <dgm:spPr/>
      <dgm:t>
        <a:bodyPr/>
        <a:lstStyle/>
        <a:p>
          <a:endParaRPr lang="en-US"/>
        </a:p>
      </dgm:t>
    </dgm:pt>
    <dgm:pt modelId="{B27CA64D-3181-4C85-BE06-522334AD2398}" type="sibTrans" cxnId="{4C3262B1-D95A-4D7B-9874-D243E7715247}">
      <dgm:prSet/>
      <dgm:spPr/>
      <dgm:t>
        <a:bodyPr/>
        <a:lstStyle/>
        <a:p>
          <a:endParaRPr lang="en-US"/>
        </a:p>
      </dgm:t>
    </dgm:pt>
    <dgm:pt modelId="{954FA4C7-586E-4879-BD34-7305F6300097}">
      <dgm:prSet phldrT="[Text]"/>
      <dgm:spPr/>
      <dgm:t>
        <a:bodyPr/>
        <a:lstStyle/>
        <a:p>
          <a:r>
            <a:rPr lang="en-US" dirty="0"/>
            <a:t>V</a:t>
          </a:r>
        </a:p>
      </dgm:t>
    </dgm:pt>
    <dgm:pt modelId="{313719B1-54C8-44B4-B202-D02939A5954B}" type="parTrans" cxnId="{786D5909-3DAF-4363-9EB0-BDCC865C42B6}">
      <dgm:prSet/>
      <dgm:spPr/>
      <dgm:t>
        <a:bodyPr/>
        <a:lstStyle/>
        <a:p>
          <a:endParaRPr lang="en-US"/>
        </a:p>
      </dgm:t>
    </dgm:pt>
    <dgm:pt modelId="{F6695F23-3CD2-4CB2-A418-56E95A4CCA22}" type="sibTrans" cxnId="{786D5909-3DAF-4363-9EB0-BDCC865C42B6}">
      <dgm:prSet/>
      <dgm:spPr/>
      <dgm:t>
        <a:bodyPr/>
        <a:lstStyle/>
        <a:p>
          <a:endParaRPr lang="en-US"/>
        </a:p>
      </dgm:t>
    </dgm:pt>
    <dgm:pt modelId="{61640A80-5F4A-4FA9-B002-7CD598EE4B62}">
      <dgm:prSet phldrT="[Text]"/>
      <dgm:spPr/>
      <dgm:t>
        <a:bodyPr/>
        <a:lstStyle/>
        <a:p>
          <a:r>
            <a:rPr lang="en-US" dirty="0"/>
            <a:t>O</a:t>
          </a:r>
        </a:p>
      </dgm:t>
    </dgm:pt>
    <dgm:pt modelId="{8DAE5602-D362-46AB-8B20-25B7C2970209}" type="parTrans" cxnId="{0A7F7ADC-FB17-4FE8-A828-67838C36397F}">
      <dgm:prSet/>
      <dgm:spPr/>
      <dgm:t>
        <a:bodyPr/>
        <a:lstStyle/>
        <a:p>
          <a:endParaRPr lang="en-US"/>
        </a:p>
      </dgm:t>
    </dgm:pt>
    <dgm:pt modelId="{F1F28D33-39D0-4C54-893D-35638DE48779}" type="sibTrans" cxnId="{0A7F7ADC-FB17-4FE8-A828-67838C36397F}">
      <dgm:prSet/>
      <dgm:spPr/>
      <dgm:t>
        <a:bodyPr/>
        <a:lstStyle/>
        <a:p>
          <a:endParaRPr lang="en-US"/>
        </a:p>
      </dgm:t>
    </dgm:pt>
    <dgm:pt modelId="{F0800FED-82F8-4A81-849B-913AE1BFDC86}">
      <dgm:prSet phldrT="[Text]"/>
      <dgm:spPr/>
      <dgm:t>
        <a:bodyPr/>
        <a:lstStyle/>
        <a:p>
          <a:r>
            <a:rPr lang="en-US" dirty="0"/>
            <a:t>V</a:t>
          </a:r>
        </a:p>
      </dgm:t>
    </dgm:pt>
    <dgm:pt modelId="{2EF2099D-AD17-4319-A6B1-B7A73C245DEC}" type="parTrans" cxnId="{FD8EA4E3-86A8-4D3F-ADBE-11241407804F}">
      <dgm:prSet/>
      <dgm:spPr/>
      <dgm:t>
        <a:bodyPr/>
        <a:lstStyle/>
        <a:p>
          <a:endParaRPr lang="en-US"/>
        </a:p>
      </dgm:t>
    </dgm:pt>
    <dgm:pt modelId="{724B0B12-AE08-4061-A455-C1B12E2902AA}" type="sibTrans" cxnId="{FD8EA4E3-86A8-4D3F-ADBE-11241407804F}">
      <dgm:prSet/>
      <dgm:spPr/>
      <dgm:t>
        <a:bodyPr/>
        <a:lstStyle/>
        <a:p>
          <a:endParaRPr lang="en-US"/>
        </a:p>
      </dgm:t>
    </dgm:pt>
    <dgm:pt modelId="{6016A041-98B4-4054-B7A4-A5209304D788}">
      <dgm:prSet phldrT="[Text]"/>
      <dgm:spPr/>
      <dgm:t>
        <a:bodyPr/>
        <a:lstStyle/>
        <a:p>
          <a:r>
            <a:rPr lang="en-US" dirty="0"/>
            <a:t>O</a:t>
          </a:r>
        </a:p>
      </dgm:t>
    </dgm:pt>
    <dgm:pt modelId="{47B76C77-AD84-45AE-8DEF-B3B1F4A05689}" type="parTrans" cxnId="{B7E8F4E5-319C-49FB-A0BB-A6EB83BA2B6E}">
      <dgm:prSet/>
      <dgm:spPr/>
      <dgm:t>
        <a:bodyPr/>
        <a:lstStyle/>
        <a:p>
          <a:endParaRPr lang="en-US"/>
        </a:p>
      </dgm:t>
    </dgm:pt>
    <dgm:pt modelId="{8015108C-9B33-4A2B-9DE1-055DBA6A532D}" type="sibTrans" cxnId="{B7E8F4E5-319C-49FB-A0BB-A6EB83BA2B6E}">
      <dgm:prSet/>
      <dgm:spPr/>
      <dgm:t>
        <a:bodyPr/>
        <a:lstStyle/>
        <a:p>
          <a:endParaRPr lang="en-US"/>
        </a:p>
      </dgm:t>
    </dgm:pt>
    <dgm:pt modelId="{434E4693-7C5F-4D25-AA33-AF588066CB14}">
      <dgm:prSet phldrT="[Text]"/>
      <dgm:spPr/>
      <dgm:t>
        <a:bodyPr/>
        <a:lstStyle/>
        <a:p>
          <a:r>
            <a:rPr lang="en-US" dirty="0"/>
            <a:t>V</a:t>
          </a:r>
        </a:p>
      </dgm:t>
    </dgm:pt>
    <dgm:pt modelId="{B4A2AD54-0456-414E-AA3C-8B020A54D7BC}" type="parTrans" cxnId="{991EC6C7-B1D4-46E0-9182-2AFF05D75561}">
      <dgm:prSet/>
      <dgm:spPr/>
      <dgm:t>
        <a:bodyPr/>
        <a:lstStyle/>
        <a:p>
          <a:endParaRPr lang="en-US"/>
        </a:p>
      </dgm:t>
    </dgm:pt>
    <dgm:pt modelId="{4BA2DE78-29BD-44C0-B8E5-E23E952847FE}" type="sibTrans" cxnId="{991EC6C7-B1D4-46E0-9182-2AFF05D75561}">
      <dgm:prSet/>
      <dgm:spPr/>
      <dgm:t>
        <a:bodyPr/>
        <a:lstStyle/>
        <a:p>
          <a:endParaRPr lang="en-US"/>
        </a:p>
      </dgm:t>
    </dgm:pt>
    <dgm:pt modelId="{8ECDAE16-BA4F-4C90-BDD7-F364E39F49D4}">
      <dgm:prSet phldrT="[Text]"/>
      <dgm:spPr/>
      <dgm:t>
        <a:bodyPr/>
        <a:lstStyle/>
        <a:p>
          <a:r>
            <a:rPr lang="en-US" dirty="0"/>
            <a:t>OOO</a:t>
          </a:r>
        </a:p>
      </dgm:t>
    </dgm:pt>
    <dgm:pt modelId="{0173669D-3339-46EB-8CE5-114211B76DC1}" type="parTrans" cxnId="{A26F9377-A4FB-4663-8E91-79DD88BE7AD7}">
      <dgm:prSet/>
      <dgm:spPr/>
      <dgm:t>
        <a:bodyPr/>
        <a:lstStyle/>
        <a:p>
          <a:endParaRPr lang="en-US"/>
        </a:p>
      </dgm:t>
    </dgm:pt>
    <dgm:pt modelId="{3526CBD7-0C42-4493-83D3-E899FED1CCB7}" type="sibTrans" cxnId="{A26F9377-A4FB-4663-8E91-79DD88BE7AD7}">
      <dgm:prSet/>
      <dgm:spPr/>
      <dgm:t>
        <a:bodyPr/>
        <a:lstStyle/>
        <a:p>
          <a:endParaRPr lang="en-US"/>
        </a:p>
      </dgm:t>
    </dgm:pt>
    <dgm:pt modelId="{DBA2EEBD-62BB-4C76-948C-1A02047B816D}">
      <dgm:prSet phldrT="[Text]"/>
      <dgm:spPr/>
      <dgm:t>
        <a:bodyPr/>
        <a:lstStyle/>
        <a:p>
          <a:r>
            <a:rPr lang="en-US" dirty="0"/>
            <a:t>OOV</a:t>
          </a:r>
        </a:p>
      </dgm:t>
    </dgm:pt>
    <dgm:pt modelId="{526F70C4-BF7F-4B90-BC5D-A25071C8D4A0}" type="parTrans" cxnId="{0AAFA52C-5447-4D4A-9BA0-AAABB3A2A8B6}">
      <dgm:prSet/>
      <dgm:spPr/>
      <dgm:t>
        <a:bodyPr/>
        <a:lstStyle/>
        <a:p>
          <a:endParaRPr lang="en-US"/>
        </a:p>
      </dgm:t>
    </dgm:pt>
    <dgm:pt modelId="{7E099068-E96F-46DC-9560-5EAD50075A76}" type="sibTrans" cxnId="{0AAFA52C-5447-4D4A-9BA0-AAABB3A2A8B6}">
      <dgm:prSet/>
      <dgm:spPr/>
      <dgm:t>
        <a:bodyPr/>
        <a:lstStyle/>
        <a:p>
          <a:endParaRPr lang="en-US"/>
        </a:p>
      </dgm:t>
    </dgm:pt>
    <dgm:pt modelId="{FA4F1AE3-49CE-42CA-9DAC-C5E1D703393A}">
      <dgm:prSet phldrT="[Text]"/>
      <dgm:spPr/>
      <dgm:t>
        <a:bodyPr/>
        <a:lstStyle/>
        <a:p>
          <a:r>
            <a:rPr lang="en-US" dirty="0"/>
            <a:t>OVO</a:t>
          </a:r>
        </a:p>
      </dgm:t>
    </dgm:pt>
    <dgm:pt modelId="{A8D686AB-EF1E-45C3-809F-04622A35F970}" type="parTrans" cxnId="{A8D5C4E0-67B4-4D08-B4B1-0BFA981A9870}">
      <dgm:prSet/>
      <dgm:spPr/>
      <dgm:t>
        <a:bodyPr/>
        <a:lstStyle/>
        <a:p>
          <a:endParaRPr lang="en-US"/>
        </a:p>
      </dgm:t>
    </dgm:pt>
    <dgm:pt modelId="{FFA69BBF-7243-4584-9F6F-C1CDF2A1DF59}" type="sibTrans" cxnId="{A8D5C4E0-67B4-4D08-B4B1-0BFA981A9870}">
      <dgm:prSet/>
      <dgm:spPr/>
      <dgm:t>
        <a:bodyPr/>
        <a:lstStyle/>
        <a:p>
          <a:endParaRPr lang="en-US"/>
        </a:p>
      </dgm:t>
    </dgm:pt>
    <dgm:pt modelId="{F060ABAF-B956-45BC-A604-5E060BCFC789}">
      <dgm:prSet phldrT="[Text]"/>
      <dgm:spPr/>
      <dgm:t>
        <a:bodyPr/>
        <a:lstStyle/>
        <a:p>
          <a:r>
            <a:rPr lang="en-US" dirty="0"/>
            <a:t>OVV</a:t>
          </a:r>
        </a:p>
      </dgm:t>
    </dgm:pt>
    <dgm:pt modelId="{8C68CC5F-870C-4D14-9554-6B8BA79C1F9A}" type="parTrans" cxnId="{D257D64D-F6BE-400B-A932-2F0EA94C3FD5}">
      <dgm:prSet/>
      <dgm:spPr/>
      <dgm:t>
        <a:bodyPr/>
        <a:lstStyle/>
        <a:p>
          <a:endParaRPr lang="en-US"/>
        </a:p>
      </dgm:t>
    </dgm:pt>
    <dgm:pt modelId="{48AD5491-8120-4E35-9A2E-428B215B1138}" type="sibTrans" cxnId="{D257D64D-F6BE-400B-A932-2F0EA94C3FD5}">
      <dgm:prSet/>
      <dgm:spPr/>
      <dgm:t>
        <a:bodyPr/>
        <a:lstStyle/>
        <a:p>
          <a:endParaRPr lang="en-US"/>
        </a:p>
      </dgm:t>
    </dgm:pt>
    <dgm:pt modelId="{9A37D15E-AEBE-4D70-B69F-160B14194FAE}">
      <dgm:prSet phldrT="[Text]"/>
      <dgm:spPr/>
      <dgm:t>
        <a:bodyPr/>
        <a:lstStyle/>
        <a:p>
          <a:r>
            <a:rPr lang="en-US" dirty="0"/>
            <a:t>VOO</a:t>
          </a:r>
        </a:p>
      </dgm:t>
    </dgm:pt>
    <dgm:pt modelId="{25429E9C-18B0-47B8-A80B-917AA4D3629D}" type="parTrans" cxnId="{EDE6E88E-00E9-4E60-B3C1-5B4E5D9A3FA7}">
      <dgm:prSet/>
      <dgm:spPr/>
      <dgm:t>
        <a:bodyPr/>
        <a:lstStyle/>
        <a:p>
          <a:endParaRPr lang="en-US"/>
        </a:p>
      </dgm:t>
    </dgm:pt>
    <dgm:pt modelId="{4F44DE7E-90D2-4847-BE2D-6C71176EEAC0}" type="sibTrans" cxnId="{EDE6E88E-00E9-4E60-B3C1-5B4E5D9A3FA7}">
      <dgm:prSet/>
      <dgm:spPr/>
      <dgm:t>
        <a:bodyPr/>
        <a:lstStyle/>
        <a:p>
          <a:endParaRPr lang="en-US"/>
        </a:p>
      </dgm:t>
    </dgm:pt>
    <dgm:pt modelId="{808C80AD-E2B2-4401-A5EB-D311A9079581}">
      <dgm:prSet phldrT="[Text]"/>
      <dgm:spPr/>
      <dgm:t>
        <a:bodyPr/>
        <a:lstStyle/>
        <a:p>
          <a:r>
            <a:rPr lang="en-US" dirty="0"/>
            <a:t>VOV</a:t>
          </a:r>
        </a:p>
      </dgm:t>
    </dgm:pt>
    <dgm:pt modelId="{784ED281-7191-461C-BA4E-1A716204400A}" type="parTrans" cxnId="{B26702DB-8558-4E06-833C-1BB8BA53B635}">
      <dgm:prSet/>
      <dgm:spPr/>
      <dgm:t>
        <a:bodyPr/>
        <a:lstStyle/>
        <a:p>
          <a:endParaRPr lang="en-US"/>
        </a:p>
      </dgm:t>
    </dgm:pt>
    <dgm:pt modelId="{4A0BFE1F-F2AC-43A6-A48E-1B0D9D75EB90}" type="sibTrans" cxnId="{B26702DB-8558-4E06-833C-1BB8BA53B635}">
      <dgm:prSet/>
      <dgm:spPr/>
      <dgm:t>
        <a:bodyPr/>
        <a:lstStyle/>
        <a:p>
          <a:endParaRPr lang="en-US"/>
        </a:p>
      </dgm:t>
    </dgm:pt>
    <dgm:pt modelId="{8CE1D99B-0F1E-4C0F-B702-38F31A980EC7}">
      <dgm:prSet phldrT="[Text]"/>
      <dgm:spPr/>
      <dgm:t>
        <a:bodyPr/>
        <a:lstStyle/>
        <a:p>
          <a:r>
            <a:rPr lang="en-US" dirty="0"/>
            <a:t>VVO</a:t>
          </a:r>
        </a:p>
      </dgm:t>
    </dgm:pt>
    <dgm:pt modelId="{9F95CAE6-E708-4DA8-9710-A0CF4CD8D8BB}" type="parTrans" cxnId="{6735EA8E-BA60-4033-949C-E84258CBB65D}">
      <dgm:prSet/>
      <dgm:spPr/>
      <dgm:t>
        <a:bodyPr/>
        <a:lstStyle/>
        <a:p>
          <a:endParaRPr lang="en-US"/>
        </a:p>
      </dgm:t>
    </dgm:pt>
    <dgm:pt modelId="{14448766-2D1D-4E7A-B418-30EAB08AC53D}" type="sibTrans" cxnId="{6735EA8E-BA60-4033-949C-E84258CBB65D}">
      <dgm:prSet/>
      <dgm:spPr/>
      <dgm:t>
        <a:bodyPr/>
        <a:lstStyle/>
        <a:p>
          <a:endParaRPr lang="en-US"/>
        </a:p>
      </dgm:t>
    </dgm:pt>
    <dgm:pt modelId="{F4574F7E-B22B-4ACC-819B-811387EE4CBD}">
      <dgm:prSet phldrT="[Text]"/>
      <dgm:spPr/>
      <dgm:t>
        <a:bodyPr/>
        <a:lstStyle/>
        <a:p>
          <a:r>
            <a:rPr lang="en-US" dirty="0"/>
            <a:t>VVV</a:t>
          </a:r>
        </a:p>
      </dgm:t>
    </dgm:pt>
    <dgm:pt modelId="{1147D5BC-BC7F-4187-8CF0-3E5F0F9F98D8}" type="parTrans" cxnId="{40211864-B9E5-406A-BC02-B8CD27568DC6}">
      <dgm:prSet/>
      <dgm:spPr/>
      <dgm:t>
        <a:bodyPr/>
        <a:lstStyle/>
        <a:p>
          <a:endParaRPr lang="en-US"/>
        </a:p>
      </dgm:t>
    </dgm:pt>
    <dgm:pt modelId="{C840F37E-31DC-4268-9E20-BA4C59B7CE81}" type="sibTrans" cxnId="{40211864-B9E5-406A-BC02-B8CD27568DC6}">
      <dgm:prSet/>
      <dgm:spPr/>
      <dgm:t>
        <a:bodyPr/>
        <a:lstStyle/>
        <a:p>
          <a:endParaRPr lang="en-US"/>
        </a:p>
      </dgm:t>
    </dgm:pt>
    <dgm:pt modelId="{312B75C8-F9AE-48FF-860B-01431389AA5D}" type="pres">
      <dgm:prSet presAssocID="{C30FA8FE-63D5-4EDC-9C23-5C8CA16652D8}" presName="hierChild1" presStyleCnt="0">
        <dgm:presLayoutVars>
          <dgm:chPref val="1"/>
          <dgm:dir/>
          <dgm:animOne val="branch"/>
          <dgm:animLvl val="lvl"/>
          <dgm:resizeHandles/>
        </dgm:presLayoutVars>
      </dgm:prSet>
      <dgm:spPr/>
    </dgm:pt>
    <dgm:pt modelId="{EBF9D787-3A09-49E2-AAB6-A60656C3B4EE}" type="pres">
      <dgm:prSet presAssocID="{0A7CAC9C-7402-4988-BB3B-AE221C9232BB}" presName="hierRoot1" presStyleCnt="0"/>
      <dgm:spPr/>
    </dgm:pt>
    <dgm:pt modelId="{E598ECD6-E763-4BE3-B51E-B3AB69B6A659}" type="pres">
      <dgm:prSet presAssocID="{0A7CAC9C-7402-4988-BB3B-AE221C9232BB}" presName="composite" presStyleCnt="0"/>
      <dgm:spPr/>
    </dgm:pt>
    <dgm:pt modelId="{C2C82129-C711-4863-B141-C7FF7DDCBAE2}" type="pres">
      <dgm:prSet presAssocID="{0A7CAC9C-7402-4988-BB3B-AE221C9232BB}"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381BC60E-1666-40D2-9CBE-958644116B7A}" type="pres">
      <dgm:prSet presAssocID="{0A7CAC9C-7402-4988-BB3B-AE221C9232BB}" presName="text" presStyleLbl="revTx" presStyleIdx="0" presStyleCnt="23">
        <dgm:presLayoutVars>
          <dgm:chPref val="3"/>
        </dgm:presLayoutVars>
      </dgm:prSet>
      <dgm:spPr/>
    </dgm:pt>
    <dgm:pt modelId="{9E8A2323-647D-453E-8547-B277C2AA28F6}" type="pres">
      <dgm:prSet presAssocID="{0A7CAC9C-7402-4988-BB3B-AE221C9232BB}" presName="hierChild2" presStyleCnt="0"/>
      <dgm:spPr/>
    </dgm:pt>
    <dgm:pt modelId="{9528F8B8-7B63-4D3B-B01E-C63D8EB1E11B}" type="pres">
      <dgm:prSet presAssocID="{F021A44D-4926-4D16-8D26-5E2E6BCC92D8}" presName="Name10" presStyleLbl="parChTrans1D2" presStyleIdx="0" presStyleCnt="2"/>
      <dgm:spPr/>
    </dgm:pt>
    <dgm:pt modelId="{39C443F9-3679-4F3F-BCE0-F23134040E27}" type="pres">
      <dgm:prSet presAssocID="{916B3F09-E588-439D-B86B-ECFF7EA63E2B}" presName="hierRoot2" presStyleCnt="0"/>
      <dgm:spPr/>
    </dgm:pt>
    <dgm:pt modelId="{F2804430-8CB3-43C9-8E70-02E5FC267134}" type="pres">
      <dgm:prSet presAssocID="{916B3F09-E588-439D-B86B-ECFF7EA63E2B}" presName="composite2" presStyleCnt="0"/>
      <dgm:spPr/>
    </dgm:pt>
    <dgm:pt modelId="{F9BC4222-C6F5-43DD-9A38-7481BA9B18B3}" type="pres">
      <dgm:prSet presAssocID="{916B3F09-E588-439D-B86B-ECFF7EA63E2B}" presName="image2" presStyleLbl="node2"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1315071-211B-4D52-984D-151F2842E9BA}" type="pres">
      <dgm:prSet presAssocID="{916B3F09-E588-439D-B86B-ECFF7EA63E2B}" presName="text2" presStyleLbl="revTx" presStyleIdx="1" presStyleCnt="23">
        <dgm:presLayoutVars>
          <dgm:chPref val="3"/>
        </dgm:presLayoutVars>
      </dgm:prSet>
      <dgm:spPr/>
    </dgm:pt>
    <dgm:pt modelId="{61FC856F-D359-4416-BE95-A23F9CE7DAC3}" type="pres">
      <dgm:prSet presAssocID="{916B3F09-E588-439D-B86B-ECFF7EA63E2B}" presName="hierChild3" presStyleCnt="0"/>
      <dgm:spPr/>
    </dgm:pt>
    <dgm:pt modelId="{C4053EC6-0D17-4481-BD8A-27723C2DCC0A}" type="pres">
      <dgm:prSet presAssocID="{C71997CB-C3B1-43D3-91E6-D7F330439BDB}" presName="Name17" presStyleLbl="parChTrans1D3" presStyleIdx="0" presStyleCnt="4"/>
      <dgm:spPr/>
    </dgm:pt>
    <dgm:pt modelId="{181196AA-71E3-4ABE-BF00-0F7F44A46528}" type="pres">
      <dgm:prSet presAssocID="{D223F50B-6CDD-4D02-A177-82D53B5D0E2A}" presName="hierRoot3" presStyleCnt="0"/>
      <dgm:spPr/>
    </dgm:pt>
    <dgm:pt modelId="{C741147C-2B18-477C-A92E-D334E96E38E0}" type="pres">
      <dgm:prSet presAssocID="{D223F50B-6CDD-4D02-A177-82D53B5D0E2A}" presName="composite3" presStyleCnt="0"/>
      <dgm:spPr/>
    </dgm:pt>
    <dgm:pt modelId="{64BDD2C2-C1AB-43A7-92CE-67B12D54DF77}" type="pres">
      <dgm:prSet presAssocID="{D223F50B-6CDD-4D02-A177-82D53B5D0E2A}" presName="image3" presStyleLbl="node3"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CE947B2-5853-4168-BC19-E6E2A5261E5A}" type="pres">
      <dgm:prSet presAssocID="{D223F50B-6CDD-4D02-A177-82D53B5D0E2A}" presName="text3" presStyleLbl="revTx" presStyleIdx="2" presStyleCnt="23">
        <dgm:presLayoutVars>
          <dgm:chPref val="3"/>
        </dgm:presLayoutVars>
      </dgm:prSet>
      <dgm:spPr/>
    </dgm:pt>
    <dgm:pt modelId="{C6D423A8-A30A-4D99-8E03-84D8FA7D0956}" type="pres">
      <dgm:prSet presAssocID="{D223F50B-6CDD-4D02-A177-82D53B5D0E2A}" presName="hierChild4" presStyleCnt="0"/>
      <dgm:spPr/>
    </dgm:pt>
    <dgm:pt modelId="{FDCC7FE4-193A-4AE8-8771-033A9DB52FC1}" type="pres">
      <dgm:prSet presAssocID="{330C2160-5244-48A4-B401-F9C0CCFB9973}" presName="Name23" presStyleLbl="parChTrans1D4" presStyleIdx="0" presStyleCnt="16"/>
      <dgm:spPr/>
    </dgm:pt>
    <dgm:pt modelId="{342D3157-3F19-4EC5-9A06-FB46B99ACCF3}" type="pres">
      <dgm:prSet presAssocID="{5E200734-5791-453F-8358-4171D7C6382C}" presName="hierRoot4" presStyleCnt="0"/>
      <dgm:spPr/>
    </dgm:pt>
    <dgm:pt modelId="{A052F829-363A-4145-9798-3E30FBC27ECC}" type="pres">
      <dgm:prSet presAssocID="{5E200734-5791-453F-8358-4171D7C6382C}" presName="composite4" presStyleCnt="0"/>
      <dgm:spPr/>
    </dgm:pt>
    <dgm:pt modelId="{A05EFD15-CF14-4CC7-B5FA-5AC79995D46E}" type="pres">
      <dgm:prSet presAssocID="{5E200734-5791-453F-8358-4171D7C6382C}" presName="image4" presStyleLbl="node4" presStyleIdx="0"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8ABCF4E6-C02F-459D-A952-A3D965732DAB}" type="pres">
      <dgm:prSet presAssocID="{5E200734-5791-453F-8358-4171D7C6382C}" presName="text4" presStyleLbl="revTx" presStyleIdx="3" presStyleCnt="23">
        <dgm:presLayoutVars>
          <dgm:chPref val="3"/>
        </dgm:presLayoutVars>
      </dgm:prSet>
      <dgm:spPr/>
    </dgm:pt>
    <dgm:pt modelId="{407D8FD3-1D7C-458A-A0F8-FF519102FA3D}" type="pres">
      <dgm:prSet presAssocID="{5E200734-5791-453F-8358-4171D7C6382C}" presName="hierChild5" presStyleCnt="0"/>
      <dgm:spPr/>
    </dgm:pt>
    <dgm:pt modelId="{D43F5B32-D399-4C04-AE9D-17618E4FF8A0}" type="pres">
      <dgm:prSet presAssocID="{0173669D-3339-46EB-8CE5-114211B76DC1}" presName="Name23" presStyleLbl="parChTrans1D4" presStyleIdx="1" presStyleCnt="16"/>
      <dgm:spPr/>
    </dgm:pt>
    <dgm:pt modelId="{4430104B-29DD-4F4D-A45F-71DA2D374D40}" type="pres">
      <dgm:prSet presAssocID="{8ECDAE16-BA4F-4C90-BDD7-F364E39F49D4}" presName="hierRoot4" presStyleCnt="0"/>
      <dgm:spPr/>
    </dgm:pt>
    <dgm:pt modelId="{53541F8D-015F-4751-AFDF-ADA309CDDEDA}" type="pres">
      <dgm:prSet presAssocID="{8ECDAE16-BA4F-4C90-BDD7-F364E39F49D4}" presName="composite4" presStyleCnt="0"/>
      <dgm:spPr/>
    </dgm:pt>
    <dgm:pt modelId="{D8EBA000-714F-4D4C-89B0-A63B2C6DD514}" type="pres">
      <dgm:prSet presAssocID="{8ECDAE16-BA4F-4C90-BDD7-F364E39F49D4}" presName="image4" presStyleLbl="node4" presStyleIdx="1"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5AD484B-E80B-4503-9BAD-F516A7B730F6}" type="pres">
      <dgm:prSet presAssocID="{8ECDAE16-BA4F-4C90-BDD7-F364E39F49D4}" presName="text4" presStyleLbl="revTx" presStyleIdx="4" presStyleCnt="23">
        <dgm:presLayoutVars>
          <dgm:chPref val="3"/>
        </dgm:presLayoutVars>
      </dgm:prSet>
      <dgm:spPr/>
    </dgm:pt>
    <dgm:pt modelId="{5955AA6E-39CC-4C9F-976F-6DDC816032D8}" type="pres">
      <dgm:prSet presAssocID="{8ECDAE16-BA4F-4C90-BDD7-F364E39F49D4}" presName="hierChild5" presStyleCnt="0"/>
      <dgm:spPr/>
    </dgm:pt>
    <dgm:pt modelId="{9C9CD093-B7DA-4CEB-8EC7-8A07D627168D}" type="pres">
      <dgm:prSet presAssocID="{E9CCB2E2-7F2E-4D49-AF06-33FC0786B260}" presName="Name23" presStyleLbl="parChTrans1D4" presStyleIdx="2" presStyleCnt="16"/>
      <dgm:spPr/>
    </dgm:pt>
    <dgm:pt modelId="{A9496DD3-0D32-4FE7-92A5-BDB697C0560E}" type="pres">
      <dgm:prSet presAssocID="{FE36A3BF-C611-479F-BF56-FF824BB373D8}" presName="hierRoot4" presStyleCnt="0"/>
      <dgm:spPr/>
    </dgm:pt>
    <dgm:pt modelId="{E3A4AC5F-D614-4B67-85AE-8557A1D207E2}" type="pres">
      <dgm:prSet presAssocID="{FE36A3BF-C611-479F-BF56-FF824BB373D8}" presName="composite4" presStyleCnt="0"/>
      <dgm:spPr/>
    </dgm:pt>
    <dgm:pt modelId="{246D0B8C-26CF-4B1C-B5CB-F9E559EED1B3}" type="pres">
      <dgm:prSet presAssocID="{FE36A3BF-C611-479F-BF56-FF824BB373D8}" presName="image4" presStyleLbl="node4" presStyleIdx="2" presStyleCnt="1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C8C3FD3-F8D4-40A2-B417-C03F98A6C94A}" type="pres">
      <dgm:prSet presAssocID="{FE36A3BF-C611-479F-BF56-FF824BB373D8}" presName="text4" presStyleLbl="revTx" presStyleIdx="5" presStyleCnt="23">
        <dgm:presLayoutVars>
          <dgm:chPref val="3"/>
        </dgm:presLayoutVars>
      </dgm:prSet>
      <dgm:spPr/>
    </dgm:pt>
    <dgm:pt modelId="{586A4AF5-DD48-41AC-94E7-C6A94ADF9E02}" type="pres">
      <dgm:prSet presAssocID="{FE36A3BF-C611-479F-BF56-FF824BB373D8}" presName="hierChild5" presStyleCnt="0"/>
      <dgm:spPr/>
    </dgm:pt>
    <dgm:pt modelId="{441001A3-7253-4368-8487-5E88F6CD42DF}" type="pres">
      <dgm:prSet presAssocID="{526F70C4-BF7F-4B90-BC5D-A25071C8D4A0}" presName="Name23" presStyleLbl="parChTrans1D4" presStyleIdx="3" presStyleCnt="16"/>
      <dgm:spPr/>
    </dgm:pt>
    <dgm:pt modelId="{FBD76A98-E489-41FE-8D9D-1E419FCC3BA5}" type="pres">
      <dgm:prSet presAssocID="{DBA2EEBD-62BB-4C76-948C-1A02047B816D}" presName="hierRoot4" presStyleCnt="0"/>
      <dgm:spPr/>
    </dgm:pt>
    <dgm:pt modelId="{F297049D-1C3E-494F-807C-83D276A023E3}" type="pres">
      <dgm:prSet presAssocID="{DBA2EEBD-62BB-4C76-948C-1A02047B816D}" presName="composite4" presStyleCnt="0"/>
      <dgm:spPr/>
    </dgm:pt>
    <dgm:pt modelId="{6931B3CD-3BBF-44BB-B51B-0C127E784408}" type="pres">
      <dgm:prSet presAssocID="{DBA2EEBD-62BB-4C76-948C-1A02047B816D}" presName="image4" presStyleLbl="node4" presStyleIdx="3" presStyleCnt="16"/>
      <dgm:spPr>
        <a:blipFill rotWithShape="1">
          <a:blip xmlns:r="http://schemas.openxmlformats.org/officeDocument/2006/relationships" r:embed="rId3"/>
          <a:srcRect/>
          <a:stretch>
            <a:fillRect l="-39000" r="-39000"/>
          </a:stretch>
        </a:blipFill>
      </dgm:spPr>
      <dgm:extLst>
        <a:ext uri="{E40237B7-FDA0-4F09-8148-C483321AD2D9}">
          <dgm14:cNvPr xmlns:dgm14="http://schemas.microsoft.com/office/drawing/2010/diagram" id="0" name="" descr="Harvey Balls 100% with solid fill"/>
        </a:ext>
      </dgm:extLst>
    </dgm:pt>
    <dgm:pt modelId="{2D49E6AE-792C-4609-BDDE-148CC4E89333}" type="pres">
      <dgm:prSet presAssocID="{DBA2EEBD-62BB-4C76-948C-1A02047B816D}" presName="text4" presStyleLbl="revTx" presStyleIdx="6" presStyleCnt="23">
        <dgm:presLayoutVars>
          <dgm:chPref val="3"/>
        </dgm:presLayoutVars>
      </dgm:prSet>
      <dgm:spPr/>
    </dgm:pt>
    <dgm:pt modelId="{49B2BE7F-8A4C-4061-A70E-BD5C5D9F25E9}" type="pres">
      <dgm:prSet presAssocID="{DBA2EEBD-62BB-4C76-948C-1A02047B816D}" presName="hierChild5" presStyleCnt="0"/>
      <dgm:spPr/>
    </dgm:pt>
    <dgm:pt modelId="{771654A1-AF77-42E9-992F-FFB67A9F9AD5}" type="pres">
      <dgm:prSet presAssocID="{0FEDF374-3C92-4C43-9E44-871A2D795189}" presName="Name17" presStyleLbl="parChTrans1D3" presStyleIdx="1" presStyleCnt="4"/>
      <dgm:spPr/>
    </dgm:pt>
    <dgm:pt modelId="{AF9BE919-3479-49ED-A674-5617F52669FB}" type="pres">
      <dgm:prSet presAssocID="{7FF2076C-96E6-460A-A782-05D738A4906F}" presName="hierRoot3" presStyleCnt="0"/>
      <dgm:spPr/>
    </dgm:pt>
    <dgm:pt modelId="{D4B7F0AE-8A5E-4354-8677-3F81EC72E117}" type="pres">
      <dgm:prSet presAssocID="{7FF2076C-96E6-460A-A782-05D738A4906F}" presName="composite3" presStyleCnt="0"/>
      <dgm:spPr/>
    </dgm:pt>
    <dgm:pt modelId="{5A53BACC-C3F4-4FFB-8BF6-2EB151BE7B17}" type="pres">
      <dgm:prSet presAssocID="{7FF2076C-96E6-460A-A782-05D738A4906F}" presName="image3" presStyleLbl="node3" presStyleIdx="1"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AC75F09-AD8D-402D-B79F-DA2E412BAE25}" type="pres">
      <dgm:prSet presAssocID="{7FF2076C-96E6-460A-A782-05D738A4906F}" presName="text3" presStyleLbl="revTx" presStyleIdx="7" presStyleCnt="23">
        <dgm:presLayoutVars>
          <dgm:chPref val="3"/>
        </dgm:presLayoutVars>
      </dgm:prSet>
      <dgm:spPr/>
    </dgm:pt>
    <dgm:pt modelId="{E582E599-1D51-4D5C-AFBE-4FD2B81AB12C}" type="pres">
      <dgm:prSet presAssocID="{7FF2076C-96E6-460A-A782-05D738A4906F}" presName="hierChild4" presStyleCnt="0"/>
      <dgm:spPr/>
    </dgm:pt>
    <dgm:pt modelId="{A7F4A13D-52D8-4DCE-8925-2BD7A97DDC9A}" type="pres">
      <dgm:prSet presAssocID="{477F95FB-614C-4C3D-888C-B33B3201005E}" presName="Name23" presStyleLbl="parChTrans1D4" presStyleIdx="4" presStyleCnt="16"/>
      <dgm:spPr/>
    </dgm:pt>
    <dgm:pt modelId="{A11983A9-FA55-468A-A605-3D7224E0F0E1}" type="pres">
      <dgm:prSet presAssocID="{6D522E1A-936A-4093-972E-02E091D6F9CF}" presName="hierRoot4" presStyleCnt="0"/>
      <dgm:spPr/>
    </dgm:pt>
    <dgm:pt modelId="{F60180A5-E02F-4086-8B63-8ECCBDBD11A0}" type="pres">
      <dgm:prSet presAssocID="{6D522E1A-936A-4093-972E-02E091D6F9CF}" presName="composite4" presStyleCnt="0"/>
      <dgm:spPr/>
    </dgm:pt>
    <dgm:pt modelId="{C355B9A0-7364-43B6-A5AB-0C2C7F4B4739}" type="pres">
      <dgm:prSet presAssocID="{6D522E1A-936A-4093-972E-02E091D6F9CF}" presName="image4" presStyleLbl="node4" presStyleIdx="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01B0142F-9E01-4E21-A5E4-549E3B1B2FA2}" type="pres">
      <dgm:prSet presAssocID="{6D522E1A-936A-4093-972E-02E091D6F9CF}" presName="text4" presStyleLbl="revTx" presStyleIdx="8" presStyleCnt="23">
        <dgm:presLayoutVars>
          <dgm:chPref val="3"/>
        </dgm:presLayoutVars>
      </dgm:prSet>
      <dgm:spPr/>
    </dgm:pt>
    <dgm:pt modelId="{91CE4458-D427-403E-A6E6-C8AB5DFBAE6E}" type="pres">
      <dgm:prSet presAssocID="{6D522E1A-936A-4093-972E-02E091D6F9CF}" presName="hierChild5" presStyleCnt="0"/>
      <dgm:spPr/>
    </dgm:pt>
    <dgm:pt modelId="{A791EFB4-7F7B-4474-B3CE-4F47DCEBCA60}" type="pres">
      <dgm:prSet presAssocID="{A8D686AB-EF1E-45C3-809F-04622A35F970}" presName="Name23" presStyleLbl="parChTrans1D4" presStyleIdx="5" presStyleCnt="16"/>
      <dgm:spPr/>
    </dgm:pt>
    <dgm:pt modelId="{3AF8BA72-9155-4A37-B4D2-51AB17ED5482}" type="pres">
      <dgm:prSet presAssocID="{FA4F1AE3-49CE-42CA-9DAC-C5E1D703393A}" presName="hierRoot4" presStyleCnt="0"/>
      <dgm:spPr/>
    </dgm:pt>
    <dgm:pt modelId="{5208D1F2-89D9-4AF3-9590-EA6DD5CD03E6}" type="pres">
      <dgm:prSet presAssocID="{FA4F1AE3-49CE-42CA-9DAC-C5E1D703393A}" presName="composite4" presStyleCnt="0"/>
      <dgm:spPr/>
    </dgm:pt>
    <dgm:pt modelId="{984A0073-4C55-4D10-952D-C47A6CEA0052}" type="pres">
      <dgm:prSet presAssocID="{FA4F1AE3-49CE-42CA-9DAC-C5E1D703393A}" presName="image4" presStyleLbl="node4" presStyleIdx="5" presStyleCnt="16"/>
      <dgm:spPr>
        <a:blipFill>
          <a:blip xmlns:r="http://schemas.openxmlformats.org/officeDocument/2006/relationships" r:embed="rId3"/>
          <a:srcRect/>
          <a:stretch>
            <a:fillRect l="-39000" r="-39000"/>
          </a:stretch>
        </a:blipFill>
      </dgm:spPr>
    </dgm:pt>
    <dgm:pt modelId="{695BBC87-486D-4BF2-96D9-C59774818255}" type="pres">
      <dgm:prSet presAssocID="{FA4F1AE3-49CE-42CA-9DAC-C5E1D703393A}" presName="text4" presStyleLbl="revTx" presStyleIdx="9" presStyleCnt="23">
        <dgm:presLayoutVars>
          <dgm:chPref val="3"/>
        </dgm:presLayoutVars>
      </dgm:prSet>
      <dgm:spPr/>
    </dgm:pt>
    <dgm:pt modelId="{6C60817D-D0D3-4431-859E-FEBC46F90262}" type="pres">
      <dgm:prSet presAssocID="{FA4F1AE3-49CE-42CA-9DAC-C5E1D703393A}" presName="hierChild5" presStyleCnt="0"/>
      <dgm:spPr/>
    </dgm:pt>
    <dgm:pt modelId="{C3836C95-0353-4D8F-ADC1-F6EC759FC6A7}" type="pres">
      <dgm:prSet presAssocID="{313719B1-54C8-44B4-B202-D02939A5954B}" presName="Name23" presStyleLbl="parChTrans1D4" presStyleIdx="6" presStyleCnt="16"/>
      <dgm:spPr/>
    </dgm:pt>
    <dgm:pt modelId="{3E2C8576-25E8-492A-B38D-79EC59CE82FB}" type="pres">
      <dgm:prSet presAssocID="{954FA4C7-586E-4879-BD34-7305F6300097}" presName="hierRoot4" presStyleCnt="0"/>
      <dgm:spPr/>
    </dgm:pt>
    <dgm:pt modelId="{D4CD35BD-91D4-4FA1-873E-DAE9A9677C49}" type="pres">
      <dgm:prSet presAssocID="{954FA4C7-586E-4879-BD34-7305F6300097}" presName="composite4" presStyleCnt="0"/>
      <dgm:spPr/>
    </dgm:pt>
    <dgm:pt modelId="{36658032-2B96-44BC-8CEA-F792AE34629B}" type="pres">
      <dgm:prSet presAssocID="{954FA4C7-586E-4879-BD34-7305F6300097}" presName="image4" presStyleLbl="node4" presStyleIdx="6"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0078DD8-1223-4DB9-9EFF-CC588F7254C2}" type="pres">
      <dgm:prSet presAssocID="{954FA4C7-586E-4879-BD34-7305F6300097}" presName="text4" presStyleLbl="revTx" presStyleIdx="10" presStyleCnt="23">
        <dgm:presLayoutVars>
          <dgm:chPref val="3"/>
        </dgm:presLayoutVars>
      </dgm:prSet>
      <dgm:spPr/>
    </dgm:pt>
    <dgm:pt modelId="{C2BC753B-E2FC-4A5B-A12A-FF886CD07B9A}" type="pres">
      <dgm:prSet presAssocID="{954FA4C7-586E-4879-BD34-7305F6300097}" presName="hierChild5" presStyleCnt="0"/>
      <dgm:spPr/>
    </dgm:pt>
    <dgm:pt modelId="{D33D8CF3-2D27-479F-AA41-DA754776AD6E}" type="pres">
      <dgm:prSet presAssocID="{8C68CC5F-870C-4D14-9554-6B8BA79C1F9A}" presName="Name23" presStyleLbl="parChTrans1D4" presStyleIdx="7" presStyleCnt="16"/>
      <dgm:spPr/>
    </dgm:pt>
    <dgm:pt modelId="{7F7CAC7D-65F0-49E3-BD94-B6CEF070D48A}" type="pres">
      <dgm:prSet presAssocID="{F060ABAF-B956-45BC-A604-5E060BCFC789}" presName="hierRoot4" presStyleCnt="0"/>
      <dgm:spPr/>
    </dgm:pt>
    <dgm:pt modelId="{6EF56A4E-9FDE-402F-A276-8E76A4BF1849}" type="pres">
      <dgm:prSet presAssocID="{F060ABAF-B956-45BC-A604-5E060BCFC789}" presName="composite4" presStyleCnt="0"/>
      <dgm:spPr/>
    </dgm:pt>
    <dgm:pt modelId="{F50BB580-E9DE-48B3-818D-83F8E1F5165B}" type="pres">
      <dgm:prSet presAssocID="{F060ABAF-B956-45BC-A604-5E060BCFC789}" presName="image4" presStyleLbl="node4" presStyleIdx="7" presStyleCnt="16"/>
      <dgm:spPr>
        <a:blipFill rotWithShape="1">
          <a:blip xmlns:r="http://schemas.openxmlformats.org/officeDocument/2006/relationships" r:embed="rId3"/>
          <a:srcRect/>
          <a:stretch>
            <a:fillRect l="-39000" r="-39000"/>
          </a:stretch>
        </a:blipFill>
      </dgm:spPr>
    </dgm:pt>
    <dgm:pt modelId="{A1514D20-3D64-4D3C-8B19-0AA7109A1570}" type="pres">
      <dgm:prSet presAssocID="{F060ABAF-B956-45BC-A604-5E060BCFC789}" presName="text4" presStyleLbl="revTx" presStyleIdx="11" presStyleCnt="23">
        <dgm:presLayoutVars>
          <dgm:chPref val="3"/>
        </dgm:presLayoutVars>
      </dgm:prSet>
      <dgm:spPr/>
    </dgm:pt>
    <dgm:pt modelId="{FD49F258-DC95-4DB9-8D34-B387A342C663}" type="pres">
      <dgm:prSet presAssocID="{F060ABAF-B956-45BC-A604-5E060BCFC789}" presName="hierChild5" presStyleCnt="0"/>
      <dgm:spPr/>
    </dgm:pt>
    <dgm:pt modelId="{0277FD58-3BFF-4F29-9024-3687A11AFE75}" type="pres">
      <dgm:prSet presAssocID="{B1498AFD-4819-4E21-B416-96AAE4E44804}" presName="Name10" presStyleLbl="parChTrans1D2" presStyleIdx="1" presStyleCnt="2"/>
      <dgm:spPr/>
    </dgm:pt>
    <dgm:pt modelId="{033DD62A-CE57-4014-A5BB-FABD97C18BD7}" type="pres">
      <dgm:prSet presAssocID="{7BEE8FD9-2B35-4A7E-AEAE-17BB3693F213}" presName="hierRoot2" presStyleCnt="0"/>
      <dgm:spPr/>
    </dgm:pt>
    <dgm:pt modelId="{0FEC992E-4D2B-4559-9423-BE2B4C2DA77F}" type="pres">
      <dgm:prSet presAssocID="{7BEE8FD9-2B35-4A7E-AEAE-17BB3693F213}" presName="composite2" presStyleCnt="0"/>
      <dgm:spPr/>
    </dgm:pt>
    <dgm:pt modelId="{40E1CFD4-BFB1-4A23-B83E-0EB5E9E958B7}" type="pres">
      <dgm:prSet presAssocID="{7BEE8FD9-2B35-4A7E-AEAE-17BB3693F213}" presName="image2" presStyleLbl="node2" presStyleIdx="1"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C19D9D93-3C8C-46F0-936D-6F8B015EC5F2}" type="pres">
      <dgm:prSet presAssocID="{7BEE8FD9-2B35-4A7E-AEAE-17BB3693F213}" presName="text2" presStyleLbl="revTx" presStyleIdx="12" presStyleCnt="23">
        <dgm:presLayoutVars>
          <dgm:chPref val="3"/>
        </dgm:presLayoutVars>
      </dgm:prSet>
      <dgm:spPr/>
    </dgm:pt>
    <dgm:pt modelId="{D14E6939-A5FA-476A-BDE6-B07CE8B30CD3}" type="pres">
      <dgm:prSet presAssocID="{7BEE8FD9-2B35-4A7E-AEAE-17BB3693F213}" presName="hierChild3" presStyleCnt="0"/>
      <dgm:spPr/>
    </dgm:pt>
    <dgm:pt modelId="{F847FB5B-46FC-4F2E-A11F-84582910828B}" type="pres">
      <dgm:prSet presAssocID="{E3FA938F-C669-465F-B42E-CDCC9837721F}" presName="Name17" presStyleLbl="parChTrans1D3" presStyleIdx="2" presStyleCnt="4"/>
      <dgm:spPr/>
    </dgm:pt>
    <dgm:pt modelId="{365EB8B0-BF9C-4346-AF30-28DCF657BBA7}" type="pres">
      <dgm:prSet presAssocID="{CC8C9093-71E6-4B3A-96D7-230BF1FA3AC6}" presName="hierRoot3" presStyleCnt="0"/>
      <dgm:spPr/>
    </dgm:pt>
    <dgm:pt modelId="{06763FED-2229-4C01-8B7E-4152DC96FB8D}" type="pres">
      <dgm:prSet presAssocID="{CC8C9093-71E6-4B3A-96D7-230BF1FA3AC6}" presName="composite3" presStyleCnt="0"/>
      <dgm:spPr/>
    </dgm:pt>
    <dgm:pt modelId="{60721BE1-03FA-4378-9E63-656272EABED4}" type="pres">
      <dgm:prSet presAssocID="{CC8C9093-71E6-4B3A-96D7-230BF1FA3AC6}" presName="image3" presStyleLbl="node3" presStyleIdx="2"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1E84A7C-AE05-4639-A828-199D46EE979F}" type="pres">
      <dgm:prSet presAssocID="{CC8C9093-71E6-4B3A-96D7-230BF1FA3AC6}" presName="text3" presStyleLbl="revTx" presStyleIdx="13" presStyleCnt="23">
        <dgm:presLayoutVars>
          <dgm:chPref val="3"/>
        </dgm:presLayoutVars>
      </dgm:prSet>
      <dgm:spPr/>
    </dgm:pt>
    <dgm:pt modelId="{7762ABBB-FB57-49DD-92F2-3AB6BC997789}" type="pres">
      <dgm:prSet presAssocID="{CC8C9093-71E6-4B3A-96D7-230BF1FA3AC6}" presName="hierChild4" presStyleCnt="0"/>
      <dgm:spPr/>
    </dgm:pt>
    <dgm:pt modelId="{F82BDF39-A0B6-40E0-B34E-F0127BB40D09}" type="pres">
      <dgm:prSet presAssocID="{8DAE5602-D362-46AB-8B20-25B7C2970209}" presName="Name23" presStyleLbl="parChTrans1D4" presStyleIdx="8" presStyleCnt="16"/>
      <dgm:spPr/>
    </dgm:pt>
    <dgm:pt modelId="{EA3F912F-4031-41EA-8794-237A678C2881}" type="pres">
      <dgm:prSet presAssocID="{61640A80-5F4A-4FA9-B002-7CD598EE4B62}" presName="hierRoot4" presStyleCnt="0"/>
      <dgm:spPr/>
    </dgm:pt>
    <dgm:pt modelId="{51919970-8C98-4E08-A821-9F882802977B}" type="pres">
      <dgm:prSet presAssocID="{61640A80-5F4A-4FA9-B002-7CD598EE4B62}" presName="composite4" presStyleCnt="0"/>
      <dgm:spPr/>
    </dgm:pt>
    <dgm:pt modelId="{3D461C81-84B3-4D70-9493-B53523A0FB32}" type="pres">
      <dgm:prSet presAssocID="{61640A80-5F4A-4FA9-B002-7CD598EE4B62}" presName="image4" presStyleLbl="node4" presStyleIdx="8"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A476978E-7A47-45DC-A687-98B2E009A53C}" type="pres">
      <dgm:prSet presAssocID="{61640A80-5F4A-4FA9-B002-7CD598EE4B62}" presName="text4" presStyleLbl="revTx" presStyleIdx="14" presStyleCnt="23">
        <dgm:presLayoutVars>
          <dgm:chPref val="3"/>
        </dgm:presLayoutVars>
      </dgm:prSet>
      <dgm:spPr/>
    </dgm:pt>
    <dgm:pt modelId="{A3FC4939-9491-4BF2-8CF7-41F3A51AE16F}" type="pres">
      <dgm:prSet presAssocID="{61640A80-5F4A-4FA9-B002-7CD598EE4B62}" presName="hierChild5" presStyleCnt="0"/>
      <dgm:spPr/>
    </dgm:pt>
    <dgm:pt modelId="{7D487CCC-FCB0-4193-AE37-6202EA7A9AF0}" type="pres">
      <dgm:prSet presAssocID="{25429E9C-18B0-47B8-A80B-917AA4D3629D}" presName="Name23" presStyleLbl="parChTrans1D4" presStyleIdx="9" presStyleCnt="16"/>
      <dgm:spPr/>
    </dgm:pt>
    <dgm:pt modelId="{9B33752C-8A47-49F3-8512-8C7CAB51DC80}" type="pres">
      <dgm:prSet presAssocID="{9A37D15E-AEBE-4D70-B69F-160B14194FAE}" presName="hierRoot4" presStyleCnt="0"/>
      <dgm:spPr/>
    </dgm:pt>
    <dgm:pt modelId="{FCEF054F-5906-48E6-821D-0DF7B93D206A}" type="pres">
      <dgm:prSet presAssocID="{9A37D15E-AEBE-4D70-B69F-160B14194FAE}" presName="composite4" presStyleCnt="0"/>
      <dgm:spPr/>
    </dgm:pt>
    <dgm:pt modelId="{78993F3E-089F-4FD0-B800-E8FE15D04C19}" type="pres">
      <dgm:prSet presAssocID="{9A37D15E-AEBE-4D70-B69F-160B14194FAE}" presName="image4" presStyleLbl="node4" presStyleIdx="9" presStyleCnt="16"/>
      <dgm:spPr>
        <a:blipFill rotWithShape="1">
          <a:blip xmlns:r="http://schemas.openxmlformats.org/officeDocument/2006/relationships" r:embed="rId3"/>
          <a:srcRect/>
          <a:stretch>
            <a:fillRect l="-39000" r="-39000"/>
          </a:stretch>
        </a:blipFill>
      </dgm:spPr>
    </dgm:pt>
    <dgm:pt modelId="{43DB9381-AE41-40AE-AF31-8AB4D79CFF10}" type="pres">
      <dgm:prSet presAssocID="{9A37D15E-AEBE-4D70-B69F-160B14194FAE}" presName="text4" presStyleLbl="revTx" presStyleIdx="15" presStyleCnt="23">
        <dgm:presLayoutVars>
          <dgm:chPref val="3"/>
        </dgm:presLayoutVars>
      </dgm:prSet>
      <dgm:spPr/>
    </dgm:pt>
    <dgm:pt modelId="{37677B91-8983-4E41-969D-3957DA77DDEB}" type="pres">
      <dgm:prSet presAssocID="{9A37D15E-AEBE-4D70-B69F-160B14194FAE}" presName="hierChild5" presStyleCnt="0"/>
      <dgm:spPr/>
    </dgm:pt>
    <dgm:pt modelId="{355EB054-859C-42D0-BB2B-9ECD507A9CBB}" type="pres">
      <dgm:prSet presAssocID="{2EF2099D-AD17-4319-A6B1-B7A73C245DEC}" presName="Name23" presStyleLbl="parChTrans1D4" presStyleIdx="10" presStyleCnt="16"/>
      <dgm:spPr/>
    </dgm:pt>
    <dgm:pt modelId="{A837E96A-A34F-4D6E-B25A-5FDC51B925F9}" type="pres">
      <dgm:prSet presAssocID="{F0800FED-82F8-4A81-849B-913AE1BFDC86}" presName="hierRoot4" presStyleCnt="0"/>
      <dgm:spPr/>
    </dgm:pt>
    <dgm:pt modelId="{D21E4448-1B18-4BAB-A6A4-D3C85DCBEEE0}" type="pres">
      <dgm:prSet presAssocID="{F0800FED-82F8-4A81-849B-913AE1BFDC86}" presName="composite4" presStyleCnt="0"/>
      <dgm:spPr/>
    </dgm:pt>
    <dgm:pt modelId="{C8D0E57C-EDB8-406F-B430-872B9C5AFFC4}" type="pres">
      <dgm:prSet presAssocID="{F0800FED-82F8-4A81-849B-913AE1BFDC86}" presName="image4" presStyleLbl="node4" presStyleIdx="10"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18FDBCA8-57A3-4B49-B125-9B1EE632EA93}" type="pres">
      <dgm:prSet presAssocID="{F0800FED-82F8-4A81-849B-913AE1BFDC86}" presName="text4" presStyleLbl="revTx" presStyleIdx="16" presStyleCnt="23">
        <dgm:presLayoutVars>
          <dgm:chPref val="3"/>
        </dgm:presLayoutVars>
      </dgm:prSet>
      <dgm:spPr/>
    </dgm:pt>
    <dgm:pt modelId="{94204A2F-F670-4120-A67F-95E8F14C21B2}" type="pres">
      <dgm:prSet presAssocID="{F0800FED-82F8-4A81-849B-913AE1BFDC86}" presName="hierChild5" presStyleCnt="0"/>
      <dgm:spPr/>
    </dgm:pt>
    <dgm:pt modelId="{72E36B9C-1A97-4091-8FF8-EDD1AB9CE910}" type="pres">
      <dgm:prSet presAssocID="{784ED281-7191-461C-BA4E-1A716204400A}" presName="Name23" presStyleLbl="parChTrans1D4" presStyleIdx="11" presStyleCnt="16"/>
      <dgm:spPr/>
    </dgm:pt>
    <dgm:pt modelId="{58532281-8E47-4803-870C-90B887746985}" type="pres">
      <dgm:prSet presAssocID="{808C80AD-E2B2-4401-A5EB-D311A9079581}" presName="hierRoot4" presStyleCnt="0"/>
      <dgm:spPr/>
    </dgm:pt>
    <dgm:pt modelId="{5A6FBB17-B330-4F2A-BAB9-2B37FCA60F60}" type="pres">
      <dgm:prSet presAssocID="{808C80AD-E2B2-4401-A5EB-D311A9079581}" presName="composite4" presStyleCnt="0"/>
      <dgm:spPr/>
    </dgm:pt>
    <dgm:pt modelId="{B3F61986-8967-47DB-B79B-A48A533877D1}" type="pres">
      <dgm:prSet presAssocID="{808C80AD-E2B2-4401-A5EB-D311A9079581}" presName="image4" presStyleLbl="node4" presStyleIdx="11" presStyleCnt="16"/>
      <dgm:spPr>
        <a:blipFill rotWithShape="1">
          <a:blip xmlns:r="http://schemas.openxmlformats.org/officeDocument/2006/relationships" r:embed="rId3"/>
          <a:srcRect/>
          <a:stretch>
            <a:fillRect l="-39000" r="-39000"/>
          </a:stretch>
        </a:blipFill>
      </dgm:spPr>
    </dgm:pt>
    <dgm:pt modelId="{739342F9-9F64-4552-B4B7-2D97D2836D8C}" type="pres">
      <dgm:prSet presAssocID="{808C80AD-E2B2-4401-A5EB-D311A9079581}" presName="text4" presStyleLbl="revTx" presStyleIdx="17" presStyleCnt="23">
        <dgm:presLayoutVars>
          <dgm:chPref val="3"/>
        </dgm:presLayoutVars>
      </dgm:prSet>
      <dgm:spPr/>
    </dgm:pt>
    <dgm:pt modelId="{F492B716-8812-4203-90D1-E801DCC3DA99}" type="pres">
      <dgm:prSet presAssocID="{808C80AD-E2B2-4401-A5EB-D311A9079581}" presName="hierChild5" presStyleCnt="0"/>
      <dgm:spPr/>
    </dgm:pt>
    <dgm:pt modelId="{06635D76-1C3F-4904-838A-DF41D028F08D}" type="pres">
      <dgm:prSet presAssocID="{02C66512-97F2-4E2E-A897-925E7C858E2D}" presName="Name17" presStyleLbl="parChTrans1D3" presStyleIdx="3" presStyleCnt="4"/>
      <dgm:spPr/>
    </dgm:pt>
    <dgm:pt modelId="{6AE4D88B-A628-4C90-8421-9DA9982476AF}" type="pres">
      <dgm:prSet presAssocID="{57F8660E-8ED0-4302-ACB8-3F8EF7FDFC73}" presName="hierRoot3" presStyleCnt="0"/>
      <dgm:spPr/>
    </dgm:pt>
    <dgm:pt modelId="{8266C991-08E1-4F0E-9459-FD38EF5E7A49}" type="pres">
      <dgm:prSet presAssocID="{57F8660E-8ED0-4302-ACB8-3F8EF7FDFC73}" presName="composite3" presStyleCnt="0"/>
      <dgm:spPr/>
    </dgm:pt>
    <dgm:pt modelId="{C200CA9C-EA2F-48EF-A002-D60FDB13618A}" type="pres">
      <dgm:prSet presAssocID="{57F8660E-8ED0-4302-ACB8-3F8EF7FDFC73}" presName="image3" presStyleLbl="node3" presStyleIdx="3"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F04626D7-7B7B-4163-8629-B2681D34DBE6}" type="pres">
      <dgm:prSet presAssocID="{57F8660E-8ED0-4302-ACB8-3F8EF7FDFC73}" presName="text3" presStyleLbl="revTx" presStyleIdx="18" presStyleCnt="23">
        <dgm:presLayoutVars>
          <dgm:chPref val="3"/>
        </dgm:presLayoutVars>
      </dgm:prSet>
      <dgm:spPr/>
    </dgm:pt>
    <dgm:pt modelId="{97487295-D8DA-4B7E-B5DD-01F7899875F5}" type="pres">
      <dgm:prSet presAssocID="{57F8660E-8ED0-4302-ACB8-3F8EF7FDFC73}" presName="hierChild4" presStyleCnt="0"/>
      <dgm:spPr/>
    </dgm:pt>
    <dgm:pt modelId="{29D10EF5-3BB6-49AC-8CE0-8A8CFFA0CFB4}" type="pres">
      <dgm:prSet presAssocID="{47B76C77-AD84-45AE-8DEF-B3B1F4A05689}" presName="Name23" presStyleLbl="parChTrans1D4" presStyleIdx="12" presStyleCnt="16"/>
      <dgm:spPr/>
    </dgm:pt>
    <dgm:pt modelId="{DB67E7CD-E52E-4D08-8521-52AB44D45F70}" type="pres">
      <dgm:prSet presAssocID="{6016A041-98B4-4054-B7A4-A5209304D788}" presName="hierRoot4" presStyleCnt="0"/>
      <dgm:spPr/>
    </dgm:pt>
    <dgm:pt modelId="{033ADA11-F9EC-4996-9D1D-9DDAEF63C501}" type="pres">
      <dgm:prSet presAssocID="{6016A041-98B4-4054-B7A4-A5209304D788}" presName="composite4" presStyleCnt="0"/>
      <dgm:spPr/>
    </dgm:pt>
    <dgm:pt modelId="{C1A13F51-EECB-429C-8954-74BABED07F6C}" type="pres">
      <dgm:prSet presAssocID="{6016A041-98B4-4054-B7A4-A5209304D788}" presName="image4" presStyleLbl="node4" presStyleIdx="12"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728E2333-FF16-4E86-80A9-74746816241D}" type="pres">
      <dgm:prSet presAssocID="{6016A041-98B4-4054-B7A4-A5209304D788}" presName="text4" presStyleLbl="revTx" presStyleIdx="19" presStyleCnt="23">
        <dgm:presLayoutVars>
          <dgm:chPref val="3"/>
        </dgm:presLayoutVars>
      </dgm:prSet>
      <dgm:spPr/>
    </dgm:pt>
    <dgm:pt modelId="{D6B144E0-F0BF-40D0-A03C-14C81DFAAF36}" type="pres">
      <dgm:prSet presAssocID="{6016A041-98B4-4054-B7A4-A5209304D788}" presName="hierChild5" presStyleCnt="0"/>
      <dgm:spPr/>
    </dgm:pt>
    <dgm:pt modelId="{A0BA645A-33FF-436D-84D6-35442EDF18BA}" type="pres">
      <dgm:prSet presAssocID="{9F95CAE6-E708-4DA8-9710-A0CF4CD8D8BB}" presName="Name23" presStyleLbl="parChTrans1D4" presStyleIdx="13" presStyleCnt="16"/>
      <dgm:spPr/>
    </dgm:pt>
    <dgm:pt modelId="{267A9F80-5B01-461D-9A59-D2E9E568365F}" type="pres">
      <dgm:prSet presAssocID="{8CE1D99B-0F1E-4C0F-B702-38F31A980EC7}" presName="hierRoot4" presStyleCnt="0"/>
      <dgm:spPr/>
    </dgm:pt>
    <dgm:pt modelId="{5F6CC879-63C4-4902-8950-1788177C8042}" type="pres">
      <dgm:prSet presAssocID="{8CE1D99B-0F1E-4C0F-B702-38F31A980EC7}" presName="composite4" presStyleCnt="0"/>
      <dgm:spPr/>
    </dgm:pt>
    <dgm:pt modelId="{28B7AB0F-A797-43AB-83D0-342FD3346B62}" type="pres">
      <dgm:prSet presAssocID="{8CE1D99B-0F1E-4C0F-B702-38F31A980EC7}" presName="image4" presStyleLbl="node4" presStyleIdx="13" presStyleCnt="16"/>
      <dgm:spPr>
        <a:blipFill rotWithShape="1">
          <a:blip xmlns:r="http://schemas.openxmlformats.org/officeDocument/2006/relationships" r:embed="rId3"/>
          <a:srcRect/>
          <a:stretch>
            <a:fillRect l="-39000" r="-39000"/>
          </a:stretch>
        </a:blipFill>
      </dgm:spPr>
    </dgm:pt>
    <dgm:pt modelId="{2EAA6A97-8DA8-4E29-8D15-621DA36FD793}" type="pres">
      <dgm:prSet presAssocID="{8CE1D99B-0F1E-4C0F-B702-38F31A980EC7}" presName="text4" presStyleLbl="revTx" presStyleIdx="20" presStyleCnt="23">
        <dgm:presLayoutVars>
          <dgm:chPref val="3"/>
        </dgm:presLayoutVars>
      </dgm:prSet>
      <dgm:spPr/>
    </dgm:pt>
    <dgm:pt modelId="{D54877A0-4072-43CB-8C11-64F94FC511E9}" type="pres">
      <dgm:prSet presAssocID="{8CE1D99B-0F1E-4C0F-B702-38F31A980EC7}" presName="hierChild5" presStyleCnt="0"/>
      <dgm:spPr/>
    </dgm:pt>
    <dgm:pt modelId="{4D4C5223-1B57-4DCE-817D-284691DC3CEC}" type="pres">
      <dgm:prSet presAssocID="{B4A2AD54-0456-414E-AA3C-8B020A54D7BC}" presName="Name23" presStyleLbl="parChTrans1D4" presStyleIdx="14" presStyleCnt="16"/>
      <dgm:spPr/>
    </dgm:pt>
    <dgm:pt modelId="{86B550EE-3E35-4D0B-8C66-60AFAE9A53D4}" type="pres">
      <dgm:prSet presAssocID="{434E4693-7C5F-4D25-AA33-AF588066CB14}" presName="hierRoot4" presStyleCnt="0"/>
      <dgm:spPr/>
    </dgm:pt>
    <dgm:pt modelId="{355FC449-BA26-417F-A6B0-D13BDF79E170}" type="pres">
      <dgm:prSet presAssocID="{434E4693-7C5F-4D25-AA33-AF588066CB14}" presName="composite4" presStyleCnt="0"/>
      <dgm:spPr/>
    </dgm:pt>
    <dgm:pt modelId="{A48B028E-5238-41EF-8721-EC9766C588F2}" type="pres">
      <dgm:prSet presAssocID="{434E4693-7C5F-4D25-AA33-AF588066CB14}" presName="image4" presStyleLbl="node4" presStyleIdx="14" presStyleCnt="1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6638713D-B34E-4672-83A8-DA196D8FA18F}" type="pres">
      <dgm:prSet presAssocID="{434E4693-7C5F-4D25-AA33-AF588066CB14}" presName="text4" presStyleLbl="revTx" presStyleIdx="21" presStyleCnt="23">
        <dgm:presLayoutVars>
          <dgm:chPref val="3"/>
        </dgm:presLayoutVars>
      </dgm:prSet>
      <dgm:spPr/>
    </dgm:pt>
    <dgm:pt modelId="{05EB070C-7B9D-4323-B846-A89EF65E7231}" type="pres">
      <dgm:prSet presAssocID="{434E4693-7C5F-4D25-AA33-AF588066CB14}" presName="hierChild5" presStyleCnt="0"/>
      <dgm:spPr/>
    </dgm:pt>
    <dgm:pt modelId="{33A9AE18-2FD4-49FB-9570-030DF80E8DB6}" type="pres">
      <dgm:prSet presAssocID="{1147D5BC-BC7F-4187-8CF0-3E5F0F9F98D8}" presName="Name23" presStyleLbl="parChTrans1D4" presStyleIdx="15" presStyleCnt="16"/>
      <dgm:spPr/>
    </dgm:pt>
    <dgm:pt modelId="{49FDED2D-6FA9-4C41-8DBE-A3F17774A7DB}" type="pres">
      <dgm:prSet presAssocID="{F4574F7E-B22B-4ACC-819B-811387EE4CBD}" presName="hierRoot4" presStyleCnt="0"/>
      <dgm:spPr/>
    </dgm:pt>
    <dgm:pt modelId="{8F19CF05-F304-44AB-8C4F-B760BC646310}" type="pres">
      <dgm:prSet presAssocID="{F4574F7E-B22B-4ACC-819B-811387EE4CBD}" presName="composite4" presStyleCnt="0"/>
      <dgm:spPr/>
    </dgm:pt>
    <dgm:pt modelId="{EF07AB7D-9EE3-4B41-904A-FB925FCCF513}" type="pres">
      <dgm:prSet presAssocID="{F4574F7E-B22B-4ACC-819B-811387EE4CBD}" presName="image4" presStyleLbl="node4" presStyleIdx="15" presStyleCnt="16"/>
      <dgm:spPr>
        <a:blipFill rotWithShape="1">
          <a:blip xmlns:r="http://schemas.openxmlformats.org/officeDocument/2006/relationships" r:embed="rId3"/>
          <a:srcRect/>
          <a:stretch>
            <a:fillRect l="-39000" r="-39000"/>
          </a:stretch>
        </a:blipFill>
      </dgm:spPr>
    </dgm:pt>
    <dgm:pt modelId="{ECDA2253-A53B-46C7-8622-EE668090FDBD}" type="pres">
      <dgm:prSet presAssocID="{F4574F7E-B22B-4ACC-819B-811387EE4CBD}" presName="text4" presStyleLbl="revTx" presStyleIdx="22" presStyleCnt="23">
        <dgm:presLayoutVars>
          <dgm:chPref val="3"/>
        </dgm:presLayoutVars>
      </dgm:prSet>
      <dgm:spPr/>
    </dgm:pt>
    <dgm:pt modelId="{DA32B7B6-1FEF-44E2-87D0-1CDE7661C75C}" type="pres">
      <dgm:prSet presAssocID="{F4574F7E-B22B-4ACC-819B-811387EE4CBD}" presName="hierChild5" presStyleCnt="0"/>
      <dgm:spPr/>
    </dgm:pt>
  </dgm:ptLst>
  <dgm:cxnLst>
    <dgm:cxn modelId="{DA08D106-A15C-469A-B7E8-75CFE6B9ACC2}" type="presOf" srcId="{526F70C4-BF7F-4B90-BC5D-A25071C8D4A0}" destId="{441001A3-7253-4368-8487-5E88F6CD42DF}" srcOrd="0" destOrd="0" presId="urn:microsoft.com/office/officeart/2009/layout/CirclePictureHierarchy"/>
    <dgm:cxn modelId="{9D519708-FA50-44A5-BB39-3C8E81DE6482}" type="presOf" srcId="{F4574F7E-B22B-4ACC-819B-811387EE4CBD}" destId="{ECDA2253-A53B-46C7-8622-EE668090FDBD}" srcOrd="0" destOrd="0" presId="urn:microsoft.com/office/officeart/2009/layout/CirclePictureHierarchy"/>
    <dgm:cxn modelId="{786D5909-3DAF-4363-9EB0-BDCC865C42B6}" srcId="{7FF2076C-96E6-460A-A782-05D738A4906F}" destId="{954FA4C7-586E-4879-BD34-7305F6300097}" srcOrd="1" destOrd="0" parTransId="{313719B1-54C8-44B4-B202-D02939A5954B}" sibTransId="{F6695F23-3CD2-4CB2-A418-56E95A4CCA22}"/>
    <dgm:cxn modelId="{E9EA4410-E969-4A60-B55A-F86252B349C1}" type="presOf" srcId="{B1498AFD-4819-4E21-B416-96AAE4E44804}" destId="{0277FD58-3BFF-4F29-9024-3687A11AFE75}" srcOrd="0" destOrd="0" presId="urn:microsoft.com/office/officeart/2009/layout/CirclePictureHierarchy"/>
    <dgm:cxn modelId="{0B067212-493E-4D76-A01A-FC56BEE7CB3E}" type="presOf" srcId="{D223F50B-6CDD-4D02-A177-82D53B5D0E2A}" destId="{FCE947B2-5853-4168-BC19-E6E2A5261E5A}" srcOrd="0" destOrd="0" presId="urn:microsoft.com/office/officeart/2009/layout/CirclePictureHierarchy"/>
    <dgm:cxn modelId="{A791BF12-AC45-479B-B3AA-A3587E7C08A6}" type="presOf" srcId="{313719B1-54C8-44B4-B202-D02939A5954B}" destId="{C3836C95-0353-4D8F-ADC1-F6EC759FC6A7}" srcOrd="0" destOrd="0" presId="urn:microsoft.com/office/officeart/2009/layout/CirclePictureHierarchy"/>
    <dgm:cxn modelId="{EC7E0315-2428-4824-AACC-8003C76B0227}" srcId="{D223F50B-6CDD-4D02-A177-82D53B5D0E2A}" destId="{5E200734-5791-453F-8358-4171D7C6382C}" srcOrd="0" destOrd="0" parTransId="{330C2160-5244-48A4-B401-F9C0CCFB9973}" sibTransId="{EDA99446-E397-438F-B773-089119B60972}"/>
    <dgm:cxn modelId="{A9293F19-1269-4396-85AC-FED7D1381EFE}" type="presOf" srcId="{8CE1D99B-0F1E-4C0F-B702-38F31A980EC7}" destId="{2EAA6A97-8DA8-4E29-8D15-621DA36FD793}" srcOrd="0" destOrd="0" presId="urn:microsoft.com/office/officeart/2009/layout/CirclePictureHierarchy"/>
    <dgm:cxn modelId="{38D04C19-5882-494E-84DE-41EEEF2BD7A0}" type="presOf" srcId="{02C66512-97F2-4E2E-A897-925E7C858E2D}" destId="{06635D76-1C3F-4904-838A-DF41D028F08D}" srcOrd="0" destOrd="0" presId="urn:microsoft.com/office/officeart/2009/layout/CirclePictureHierarchy"/>
    <dgm:cxn modelId="{884F9A26-1BE7-49F0-94BC-2BA833EFC417}" srcId="{C30FA8FE-63D5-4EDC-9C23-5C8CA16652D8}" destId="{0A7CAC9C-7402-4988-BB3B-AE221C9232BB}" srcOrd="0" destOrd="0" parTransId="{CAC207FA-4EE8-4D1D-BEC2-4871AF2F936E}" sibTransId="{31DEFD2A-4F7F-4F81-9402-92CC13F26043}"/>
    <dgm:cxn modelId="{A28E4E27-632E-4895-83FB-E300631A96F7}" srcId="{7BEE8FD9-2B35-4A7E-AEAE-17BB3693F213}" destId="{57F8660E-8ED0-4302-ACB8-3F8EF7FDFC73}" srcOrd="1" destOrd="0" parTransId="{02C66512-97F2-4E2E-A897-925E7C858E2D}" sibTransId="{2F8CC7E7-C80B-4E39-B892-FB2E952EE947}"/>
    <dgm:cxn modelId="{1C1B152C-ECA7-48EA-8F3E-50D983001C1B}" srcId="{0A7CAC9C-7402-4988-BB3B-AE221C9232BB}" destId="{916B3F09-E588-439D-B86B-ECFF7EA63E2B}" srcOrd="0" destOrd="0" parTransId="{F021A44D-4926-4D16-8D26-5E2E6BCC92D8}" sibTransId="{90230A0F-FDD9-4381-81E1-6CF6EBB68838}"/>
    <dgm:cxn modelId="{A2043D2C-A353-4DF6-9370-CD7B0F40B2B9}" type="presOf" srcId="{2EF2099D-AD17-4319-A6B1-B7A73C245DEC}" destId="{355EB054-859C-42D0-BB2B-9ECD507A9CBB}" srcOrd="0" destOrd="0" presId="urn:microsoft.com/office/officeart/2009/layout/CirclePictureHierarchy"/>
    <dgm:cxn modelId="{FC4B452C-CA4E-410E-AEC7-1CAF79D7AEB1}" type="presOf" srcId="{57F8660E-8ED0-4302-ACB8-3F8EF7FDFC73}" destId="{F04626D7-7B7B-4163-8629-B2681D34DBE6}" srcOrd="0" destOrd="0" presId="urn:microsoft.com/office/officeart/2009/layout/CirclePictureHierarchy"/>
    <dgm:cxn modelId="{0AAFA52C-5447-4D4A-9BA0-AAABB3A2A8B6}" srcId="{FE36A3BF-C611-479F-BF56-FF824BB373D8}" destId="{DBA2EEBD-62BB-4C76-948C-1A02047B816D}" srcOrd="0" destOrd="0" parTransId="{526F70C4-BF7F-4B90-BC5D-A25071C8D4A0}" sibTransId="{7E099068-E96F-46DC-9560-5EAD50075A76}"/>
    <dgm:cxn modelId="{C3517130-12E1-4A85-B988-076576EDBC3A}" type="presOf" srcId="{C71997CB-C3B1-43D3-91E6-D7F330439BDB}" destId="{C4053EC6-0D17-4481-BD8A-27723C2DCC0A}" srcOrd="0" destOrd="0" presId="urn:microsoft.com/office/officeart/2009/layout/CirclePictureHierarchy"/>
    <dgm:cxn modelId="{2DEE2F33-5E04-4202-B82E-8C048B7840EC}" type="presOf" srcId="{784ED281-7191-461C-BA4E-1A716204400A}" destId="{72E36B9C-1A97-4091-8FF8-EDD1AB9CE910}" srcOrd="0" destOrd="0" presId="urn:microsoft.com/office/officeart/2009/layout/CirclePictureHierarchy"/>
    <dgm:cxn modelId="{AC5B7E33-D1E1-4FD4-8061-F06D2798C682}" type="presOf" srcId="{61640A80-5F4A-4FA9-B002-7CD598EE4B62}" destId="{A476978E-7A47-45DC-A687-98B2E009A53C}" srcOrd="0" destOrd="0" presId="urn:microsoft.com/office/officeart/2009/layout/CirclePictureHierarchy"/>
    <dgm:cxn modelId="{94936A3C-AB07-4340-910D-70CAB4244C7F}" type="presOf" srcId="{47B76C77-AD84-45AE-8DEF-B3B1F4A05689}" destId="{29D10EF5-3BB6-49AC-8CE0-8A8CFFA0CFB4}" srcOrd="0" destOrd="0" presId="urn:microsoft.com/office/officeart/2009/layout/CirclePictureHierarchy"/>
    <dgm:cxn modelId="{6A5EDA3E-062D-4C1B-BAA9-80C6D7631052}" type="presOf" srcId="{FE36A3BF-C611-479F-BF56-FF824BB373D8}" destId="{AC8C3FD3-F8D4-40A2-B417-C03F98A6C94A}" srcOrd="0" destOrd="0" presId="urn:microsoft.com/office/officeart/2009/layout/CirclePictureHierarchy"/>
    <dgm:cxn modelId="{1EA6853F-3318-43B3-8F5F-8765E7D36516}" type="presOf" srcId="{9A37D15E-AEBE-4D70-B69F-160B14194FAE}" destId="{43DB9381-AE41-40AE-AF31-8AB4D79CFF10}" srcOrd="0" destOrd="0" presId="urn:microsoft.com/office/officeart/2009/layout/CirclePictureHierarchy"/>
    <dgm:cxn modelId="{8862FA5E-DE67-4314-B918-35DD54068285}" type="presOf" srcId="{7BEE8FD9-2B35-4A7E-AEAE-17BB3693F213}" destId="{C19D9D93-3C8C-46F0-936D-6F8B015EC5F2}" srcOrd="0" destOrd="0" presId="urn:microsoft.com/office/officeart/2009/layout/CirclePictureHierarchy"/>
    <dgm:cxn modelId="{78EFB262-ECD5-4083-96AB-FF09E9C4FCC4}" type="presOf" srcId="{FA4F1AE3-49CE-42CA-9DAC-C5E1D703393A}" destId="{695BBC87-486D-4BF2-96D9-C59774818255}" srcOrd="0" destOrd="0" presId="urn:microsoft.com/office/officeart/2009/layout/CirclePictureHierarchy"/>
    <dgm:cxn modelId="{40211864-B9E5-406A-BC02-B8CD27568DC6}" srcId="{434E4693-7C5F-4D25-AA33-AF588066CB14}" destId="{F4574F7E-B22B-4ACC-819B-811387EE4CBD}" srcOrd="0" destOrd="0" parTransId="{1147D5BC-BC7F-4187-8CF0-3E5F0F9F98D8}" sibTransId="{C840F37E-31DC-4268-9E20-BA4C59B7CE81}"/>
    <dgm:cxn modelId="{28547644-C892-4988-944A-CB4A4DEC0949}" srcId="{D223F50B-6CDD-4D02-A177-82D53B5D0E2A}" destId="{FE36A3BF-C611-479F-BF56-FF824BB373D8}" srcOrd="1" destOrd="0" parTransId="{E9CCB2E2-7F2E-4D49-AF06-33FC0786B260}" sibTransId="{E4EACD6C-9345-4C3D-8A7F-2B4E6A304B9C}"/>
    <dgm:cxn modelId="{CF7DEB44-D67F-4CB7-8445-C4951651D5D2}" type="presOf" srcId="{E3FA938F-C669-465F-B42E-CDCC9837721F}" destId="{F847FB5B-46FC-4F2E-A11F-84582910828B}" srcOrd="0" destOrd="0" presId="urn:microsoft.com/office/officeart/2009/layout/CirclePictureHierarchy"/>
    <dgm:cxn modelId="{8377F844-7CB7-466E-A8C9-BDFC65BD3314}" type="presOf" srcId="{8DAE5602-D362-46AB-8B20-25B7C2970209}" destId="{F82BDF39-A0B6-40E0-B34E-F0127BB40D09}" srcOrd="0" destOrd="0" presId="urn:microsoft.com/office/officeart/2009/layout/CirclePictureHierarchy"/>
    <dgm:cxn modelId="{0A8D1F6A-6D8D-4B5F-98EE-6CCF0DF7A16B}" type="presOf" srcId="{0FEDF374-3C92-4C43-9E44-871A2D795189}" destId="{771654A1-AF77-42E9-992F-FFB67A9F9AD5}" srcOrd="0" destOrd="0" presId="urn:microsoft.com/office/officeart/2009/layout/CirclePictureHierarchy"/>
    <dgm:cxn modelId="{9C57FA4B-6447-4E43-AEC5-453A4C89EA36}" type="presOf" srcId="{F0800FED-82F8-4A81-849B-913AE1BFDC86}" destId="{18FDBCA8-57A3-4B49-B125-9B1EE632EA93}" srcOrd="0" destOrd="0" presId="urn:microsoft.com/office/officeart/2009/layout/CirclePictureHierarchy"/>
    <dgm:cxn modelId="{D257D64D-F6BE-400B-A932-2F0EA94C3FD5}" srcId="{954FA4C7-586E-4879-BD34-7305F6300097}" destId="{F060ABAF-B956-45BC-A604-5E060BCFC789}" srcOrd="0" destOrd="0" parTransId="{8C68CC5F-870C-4D14-9554-6B8BA79C1F9A}" sibTransId="{48AD5491-8120-4E35-9A2E-428B215B1138}"/>
    <dgm:cxn modelId="{62652552-B943-4CB7-8017-A905537FC759}" type="presOf" srcId="{434E4693-7C5F-4D25-AA33-AF588066CB14}" destId="{6638713D-B34E-4672-83A8-DA196D8FA18F}" srcOrd="0" destOrd="0" presId="urn:microsoft.com/office/officeart/2009/layout/CirclePictureHierarchy"/>
    <dgm:cxn modelId="{6AA00356-54F1-452B-8D2F-34BCC0F47171}" type="presOf" srcId="{1147D5BC-BC7F-4187-8CF0-3E5F0F9F98D8}" destId="{33A9AE18-2FD4-49FB-9570-030DF80E8DB6}" srcOrd="0" destOrd="0" presId="urn:microsoft.com/office/officeart/2009/layout/CirclePictureHierarchy"/>
    <dgm:cxn modelId="{71508D57-EB76-4F97-964A-9F2DDB5A8002}" srcId="{916B3F09-E588-439D-B86B-ECFF7EA63E2B}" destId="{D223F50B-6CDD-4D02-A177-82D53B5D0E2A}" srcOrd="0" destOrd="0" parTransId="{C71997CB-C3B1-43D3-91E6-D7F330439BDB}" sibTransId="{5D696D94-5898-4473-AE70-C86EB6C089B1}"/>
    <dgm:cxn modelId="{A26F9377-A4FB-4663-8E91-79DD88BE7AD7}" srcId="{5E200734-5791-453F-8358-4171D7C6382C}" destId="{8ECDAE16-BA4F-4C90-BDD7-F364E39F49D4}" srcOrd="0" destOrd="0" parTransId="{0173669D-3339-46EB-8CE5-114211B76DC1}" sibTransId="{3526CBD7-0C42-4493-83D3-E899FED1CCB7}"/>
    <dgm:cxn modelId="{5B73C257-BD40-46C4-9539-3D772F6E40FE}" type="presOf" srcId="{0A7CAC9C-7402-4988-BB3B-AE221C9232BB}" destId="{381BC60E-1666-40D2-9CBE-958644116B7A}" srcOrd="0" destOrd="0" presId="urn:microsoft.com/office/officeart/2009/layout/CirclePictureHierarchy"/>
    <dgm:cxn modelId="{E1D4C258-F776-4D3D-B5A2-95540A5ADD86}" type="presOf" srcId="{B4A2AD54-0456-414E-AA3C-8B020A54D7BC}" destId="{4D4C5223-1B57-4DCE-817D-284691DC3CEC}" srcOrd="0" destOrd="0" presId="urn:microsoft.com/office/officeart/2009/layout/CirclePictureHierarchy"/>
    <dgm:cxn modelId="{F47A8A7E-B12D-481E-97A1-DCA1ED7C47CF}" type="presOf" srcId="{954FA4C7-586E-4879-BD34-7305F6300097}" destId="{60078DD8-1223-4DB9-9EFF-CC588F7254C2}" srcOrd="0" destOrd="0" presId="urn:microsoft.com/office/officeart/2009/layout/CirclePictureHierarchy"/>
    <dgm:cxn modelId="{2DE41B87-6B19-4453-AC08-D6FD710688D0}" type="presOf" srcId="{8C68CC5F-870C-4D14-9554-6B8BA79C1F9A}" destId="{D33D8CF3-2D27-479F-AA41-DA754776AD6E}" srcOrd="0" destOrd="0" presId="urn:microsoft.com/office/officeart/2009/layout/CirclePictureHierarchy"/>
    <dgm:cxn modelId="{EDE6E88E-00E9-4E60-B3C1-5B4E5D9A3FA7}" srcId="{61640A80-5F4A-4FA9-B002-7CD598EE4B62}" destId="{9A37D15E-AEBE-4D70-B69F-160B14194FAE}" srcOrd="0" destOrd="0" parTransId="{25429E9C-18B0-47B8-A80B-917AA4D3629D}" sibTransId="{4F44DE7E-90D2-4847-BE2D-6C71176EEAC0}"/>
    <dgm:cxn modelId="{6735EA8E-BA60-4033-949C-E84258CBB65D}" srcId="{6016A041-98B4-4054-B7A4-A5209304D788}" destId="{8CE1D99B-0F1E-4C0F-B702-38F31A980EC7}" srcOrd="0" destOrd="0" parTransId="{9F95CAE6-E708-4DA8-9710-A0CF4CD8D8BB}" sibTransId="{14448766-2D1D-4E7A-B418-30EAB08AC53D}"/>
    <dgm:cxn modelId="{8B49C690-4088-424D-BBAE-FA056294BB6A}" srcId="{0A7CAC9C-7402-4988-BB3B-AE221C9232BB}" destId="{7BEE8FD9-2B35-4A7E-AEAE-17BB3693F213}" srcOrd="1" destOrd="0" parTransId="{B1498AFD-4819-4E21-B416-96AAE4E44804}" sibTransId="{74370AF8-5645-4C4C-BA1F-D3EA21127EDB}"/>
    <dgm:cxn modelId="{E5200598-26D0-4823-8210-9A8123BD21C6}" type="presOf" srcId="{916B3F09-E588-439D-B86B-ECFF7EA63E2B}" destId="{71315071-211B-4D52-984D-151F2842E9BA}" srcOrd="0" destOrd="0" presId="urn:microsoft.com/office/officeart/2009/layout/CirclePictureHierarchy"/>
    <dgm:cxn modelId="{1CB23B98-7EDB-4F95-B092-C28DA1B78A1B}" srcId="{916B3F09-E588-439D-B86B-ECFF7EA63E2B}" destId="{7FF2076C-96E6-460A-A782-05D738A4906F}" srcOrd="1" destOrd="0" parTransId="{0FEDF374-3C92-4C43-9E44-871A2D795189}" sibTransId="{E25F5BEF-53AB-4049-9AA4-26166526FA68}"/>
    <dgm:cxn modelId="{58F1459A-5DCD-4BEB-80C1-704C379A4DDE}" type="presOf" srcId="{8ECDAE16-BA4F-4C90-BDD7-F364E39F49D4}" destId="{25AD484B-E80B-4503-9BAD-F516A7B730F6}" srcOrd="0" destOrd="0" presId="urn:microsoft.com/office/officeart/2009/layout/CirclePictureHierarchy"/>
    <dgm:cxn modelId="{C315F5A2-DF81-46E8-A2A3-EDE71E83C04D}" type="presOf" srcId="{477F95FB-614C-4C3D-888C-B33B3201005E}" destId="{A7F4A13D-52D8-4DCE-8925-2BD7A97DDC9A}" srcOrd="0" destOrd="0" presId="urn:microsoft.com/office/officeart/2009/layout/CirclePictureHierarchy"/>
    <dgm:cxn modelId="{CA73E0A7-FF76-4F46-AEA5-FE5411A2C52F}" type="presOf" srcId="{E9CCB2E2-7F2E-4D49-AF06-33FC0786B260}" destId="{9C9CD093-B7DA-4CEB-8EC7-8A07D627168D}" srcOrd="0" destOrd="0" presId="urn:microsoft.com/office/officeart/2009/layout/CirclePictureHierarchy"/>
    <dgm:cxn modelId="{42678CAA-3CB6-4A2D-A183-CE990BB28464}" type="presOf" srcId="{5E200734-5791-453F-8358-4171D7C6382C}" destId="{8ABCF4E6-C02F-459D-A952-A3D965732DAB}" srcOrd="0" destOrd="0" presId="urn:microsoft.com/office/officeart/2009/layout/CirclePictureHierarchy"/>
    <dgm:cxn modelId="{81F290AD-83F9-4186-A583-35F49DDBCE04}" type="presOf" srcId="{9F95CAE6-E708-4DA8-9710-A0CF4CD8D8BB}" destId="{A0BA645A-33FF-436D-84D6-35442EDF18BA}" srcOrd="0" destOrd="0" presId="urn:microsoft.com/office/officeart/2009/layout/CirclePictureHierarchy"/>
    <dgm:cxn modelId="{12A3F8AF-B1BC-4F98-B778-036C02F76827}" type="presOf" srcId="{CC8C9093-71E6-4B3A-96D7-230BF1FA3AC6}" destId="{A1E84A7C-AE05-4639-A828-199D46EE979F}" srcOrd="0" destOrd="0" presId="urn:microsoft.com/office/officeart/2009/layout/CirclePictureHierarchy"/>
    <dgm:cxn modelId="{4C3262B1-D95A-4D7B-9874-D243E7715247}" srcId="{7FF2076C-96E6-460A-A782-05D738A4906F}" destId="{6D522E1A-936A-4093-972E-02E091D6F9CF}" srcOrd="0" destOrd="0" parTransId="{477F95FB-614C-4C3D-888C-B33B3201005E}" sibTransId="{B27CA64D-3181-4C85-BE06-522334AD2398}"/>
    <dgm:cxn modelId="{0CAB4FB4-2197-4682-A0F6-B87F05BB88FA}" type="presOf" srcId="{DBA2EEBD-62BB-4C76-948C-1A02047B816D}" destId="{2D49E6AE-792C-4609-BDDE-148CC4E89333}" srcOrd="0" destOrd="0" presId="urn:microsoft.com/office/officeart/2009/layout/CirclePictureHierarchy"/>
    <dgm:cxn modelId="{139796B8-4535-4E91-8FE2-BD2C0E513E45}" type="presOf" srcId="{25429E9C-18B0-47B8-A80B-917AA4D3629D}" destId="{7D487CCC-FCB0-4193-AE37-6202EA7A9AF0}" srcOrd="0" destOrd="0" presId="urn:microsoft.com/office/officeart/2009/layout/CirclePictureHierarchy"/>
    <dgm:cxn modelId="{6DD8D5BF-A47E-4754-B2AE-5A5D2754ABDF}" type="presOf" srcId="{7FF2076C-96E6-460A-A782-05D738A4906F}" destId="{1AC75F09-AD8D-402D-B79F-DA2E412BAE25}" srcOrd="0" destOrd="0" presId="urn:microsoft.com/office/officeart/2009/layout/CirclePictureHierarchy"/>
    <dgm:cxn modelId="{D806A7C2-F6CC-4C71-B210-7C2C9D06F788}" srcId="{7BEE8FD9-2B35-4A7E-AEAE-17BB3693F213}" destId="{CC8C9093-71E6-4B3A-96D7-230BF1FA3AC6}" srcOrd="0" destOrd="0" parTransId="{E3FA938F-C669-465F-B42E-CDCC9837721F}" sibTransId="{9A626AAB-EAAB-4261-ADDF-6A61C4794B56}"/>
    <dgm:cxn modelId="{B53896C6-23C2-4106-A480-1EC23832F749}" type="presOf" srcId="{0173669D-3339-46EB-8CE5-114211B76DC1}" destId="{D43F5B32-D399-4C04-AE9D-17618E4FF8A0}" srcOrd="0" destOrd="0" presId="urn:microsoft.com/office/officeart/2009/layout/CirclePictureHierarchy"/>
    <dgm:cxn modelId="{991EC6C7-B1D4-46E0-9182-2AFF05D75561}" srcId="{57F8660E-8ED0-4302-ACB8-3F8EF7FDFC73}" destId="{434E4693-7C5F-4D25-AA33-AF588066CB14}" srcOrd="1" destOrd="0" parTransId="{B4A2AD54-0456-414E-AA3C-8B020A54D7BC}" sibTransId="{4BA2DE78-29BD-44C0-B8E5-E23E952847FE}"/>
    <dgm:cxn modelId="{21C973D4-62CA-48D2-91ED-606FADD3CB8E}" type="presOf" srcId="{F021A44D-4926-4D16-8D26-5E2E6BCC92D8}" destId="{9528F8B8-7B63-4D3B-B01E-C63D8EB1E11B}" srcOrd="0" destOrd="0" presId="urn:microsoft.com/office/officeart/2009/layout/CirclePictureHierarchy"/>
    <dgm:cxn modelId="{C49E32D7-89EA-4AA2-ABE2-56ADC1E00189}" type="presOf" srcId="{6016A041-98B4-4054-B7A4-A5209304D788}" destId="{728E2333-FF16-4E86-80A9-74746816241D}" srcOrd="0" destOrd="0" presId="urn:microsoft.com/office/officeart/2009/layout/CirclePictureHierarchy"/>
    <dgm:cxn modelId="{B84CD0D9-96F0-4091-ACD3-F58179469A98}" type="presOf" srcId="{330C2160-5244-48A4-B401-F9C0CCFB9973}" destId="{FDCC7FE4-193A-4AE8-8771-033A9DB52FC1}" srcOrd="0" destOrd="0" presId="urn:microsoft.com/office/officeart/2009/layout/CirclePictureHierarchy"/>
    <dgm:cxn modelId="{B26702DB-8558-4E06-833C-1BB8BA53B635}" srcId="{F0800FED-82F8-4A81-849B-913AE1BFDC86}" destId="{808C80AD-E2B2-4401-A5EB-D311A9079581}" srcOrd="0" destOrd="0" parTransId="{784ED281-7191-461C-BA4E-1A716204400A}" sibTransId="{4A0BFE1F-F2AC-43A6-A48E-1B0D9D75EB90}"/>
    <dgm:cxn modelId="{FDB2C1DB-A783-4B47-856B-7CF055ABC6EC}" type="presOf" srcId="{C30FA8FE-63D5-4EDC-9C23-5C8CA16652D8}" destId="{312B75C8-F9AE-48FF-860B-01431389AA5D}" srcOrd="0" destOrd="0" presId="urn:microsoft.com/office/officeart/2009/layout/CirclePictureHierarchy"/>
    <dgm:cxn modelId="{0A7F7ADC-FB17-4FE8-A828-67838C36397F}" srcId="{CC8C9093-71E6-4B3A-96D7-230BF1FA3AC6}" destId="{61640A80-5F4A-4FA9-B002-7CD598EE4B62}" srcOrd="0" destOrd="0" parTransId="{8DAE5602-D362-46AB-8B20-25B7C2970209}" sibTransId="{F1F28D33-39D0-4C54-893D-35638DE48779}"/>
    <dgm:cxn modelId="{A8D5C4E0-67B4-4D08-B4B1-0BFA981A9870}" srcId="{6D522E1A-936A-4093-972E-02E091D6F9CF}" destId="{FA4F1AE3-49CE-42CA-9DAC-C5E1D703393A}" srcOrd="0" destOrd="0" parTransId="{A8D686AB-EF1E-45C3-809F-04622A35F970}" sibTransId="{FFA69BBF-7243-4584-9F6F-C1CDF2A1DF59}"/>
    <dgm:cxn modelId="{FD8EA4E3-86A8-4D3F-ADBE-11241407804F}" srcId="{CC8C9093-71E6-4B3A-96D7-230BF1FA3AC6}" destId="{F0800FED-82F8-4A81-849B-913AE1BFDC86}" srcOrd="1" destOrd="0" parTransId="{2EF2099D-AD17-4319-A6B1-B7A73C245DEC}" sibTransId="{724B0B12-AE08-4061-A455-C1B12E2902AA}"/>
    <dgm:cxn modelId="{B7E8F4E5-319C-49FB-A0BB-A6EB83BA2B6E}" srcId="{57F8660E-8ED0-4302-ACB8-3F8EF7FDFC73}" destId="{6016A041-98B4-4054-B7A4-A5209304D788}" srcOrd="0" destOrd="0" parTransId="{47B76C77-AD84-45AE-8DEF-B3B1F4A05689}" sibTransId="{8015108C-9B33-4A2B-9DE1-055DBA6A532D}"/>
    <dgm:cxn modelId="{647E88E9-69C0-4655-A266-C50A138BB8CB}" type="presOf" srcId="{A8D686AB-EF1E-45C3-809F-04622A35F970}" destId="{A791EFB4-7F7B-4474-B3CE-4F47DCEBCA60}" srcOrd="0" destOrd="0" presId="urn:microsoft.com/office/officeart/2009/layout/CirclePictureHierarchy"/>
    <dgm:cxn modelId="{2D56C1EF-A173-401B-A9F4-AE788F02BE01}" type="presOf" srcId="{F060ABAF-B956-45BC-A604-5E060BCFC789}" destId="{A1514D20-3D64-4D3C-8B19-0AA7109A1570}" srcOrd="0" destOrd="0" presId="urn:microsoft.com/office/officeart/2009/layout/CirclePictureHierarchy"/>
    <dgm:cxn modelId="{25CDD4EF-EF15-4D76-BB74-6DAF36D2C9BA}" type="presOf" srcId="{6D522E1A-936A-4093-972E-02E091D6F9CF}" destId="{01B0142F-9E01-4E21-A5E4-549E3B1B2FA2}" srcOrd="0" destOrd="0" presId="urn:microsoft.com/office/officeart/2009/layout/CirclePictureHierarchy"/>
    <dgm:cxn modelId="{1455B8F0-A439-4794-8C28-4FB15B2F7A48}" type="presOf" srcId="{808C80AD-E2B2-4401-A5EB-D311A9079581}" destId="{739342F9-9F64-4552-B4B7-2D97D2836D8C}" srcOrd="0" destOrd="0" presId="urn:microsoft.com/office/officeart/2009/layout/CirclePictureHierarchy"/>
    <dgm:cxn modelId="{B66A2F05-306F-4F2F-90B0-D41AD09E1DB0}" type="presParOf" srcId="{312B75C8-F9AE-48FF-860B-01431389AA5D}" destId="{EBF9D787-3A09-49E2-AAB6-A60656C3B4EE}" srcOrd="0" destOrd="0" presId="urn:microsoft.com/office/officeart/2009/layout/CirclePictureHierarchy"/>
    <dgm:cxn modelId="{9950F9B9-21D0-4062-8C39-81AA3842EDC5}" type="presParOf" srcId="{EBF9D787-3A09-49E2-AAB6-A60656C3B4EE}" destId="{E598ECD6-E763-4BE3-B51E-B3AB69B6A659}" srcOrd="0" destOrd="0" presId="urn:microsoft.com/office/officeart/2009/layout/CirclePictureHierarchy"/>
    <dgm:cxn modelId="{4FE38DBC-D86C-410C-88CA-0E0A49F4A8AF}" type="presParOf" srcId="{E598ECD6-E763-4BE3-B51E-B3AB69B6A659}" destId="{C2C82129-C711-4863-B141-C7FF7DDCBAE2}" srcOrd="0" destOrd="0" presId="urn:microsoft.com/office/officeart/2009/layout/CirclePictureHierarchy"/>
    <dgm:cxn modelId="{5730EFA2-B2B5-4F4D-A2B9-4B001C68D5F0}" type="presParOf" srcId="{E598ECD6-E763-4BE3-B51E-B3AB69B6A659}" destId="{381BC60E-1666-40D2-9CBE-958644116B7A}" srcOrd="1" destOrd="0" presId="urn:microsoft.com/office/officeart/2009/layout/CirclePictureHierarchy"/>
    <dgm:cxn modelId="{9CBE18E0-6617-4431-A175-5D30D9B90B99}" type="presParOf" srcId="{EBF9D787-3A09-49E2-AAB6-A60656C3B4EE}" destId="{9E8A2323-647D-453E-8547-B277C2AA28F6}" srcOrd="1" destOrd="0" presId="urn:microsoft.com/office/officeart/2009/layout/CirclePictureHierarchy"/>
    <dgm:cxn modelId="{5D3F88CE-5DE3-4FE6-9E75-0A8EA8F4B182}" type="presParOf" srcId="{9E8A2323-647D-453E-8547-B277C2AA28F6}" destId="{9528F8B8-7B63-4D3B-B01E-C63D8EB1E11B}" srcOrd="0" destOrd="0" presId="urn:microsoft.com/office/officeart/2009/layout/CirclePictureHierarchy"/>
    <dgm:cxn modelId="{149CA170-FD01-4FC1-B2E4-FFF3144D8369}" type="presParOf" srcId="{9E8A2323-647D-453E-8547-B277C2AA28F6}" destId="{39C443F9-3679-4F3F-BCE0-F23134040E27}" srcOrd="1" destOrd="0" presId="urn:microsoft.com/office/officeart/2009/layout/CirclePictureHierarchy"/>
    <dgm:cxn modelId="{EDA7B4DB-7645-4037-B64B-E884170C5EAF}" type="presParOf" srcId="{39C443F9-3679-4F3F-BCE0-F23134040E27}" destId="{F2804430-8CB3-43C9-8E70-02E5FC267134}" srcOrd="0" destOrd="0" presId="urn:microsoft.com/office/officeart/2009/layout/CirclePictureHierarchy"/>
    <dgm:cxn modelId="{9ADAD906-9218-4986-B684-51AA3F5FFCC4}" type="presParOf" srcId="{F2804430-8CB3-43C9-8E70-02E5FC267134}" destId="{F9BC4222-C6F5-43DD-9A38-7481BA9B18B3}" srcOrd="0" destOrd="0" presId="urn:microsoft.com/office/officeart/2009/layout/CirclePictureHierarchy"/>
    <dgm:cxn modelId="{89067CEB-0E50-48A1-A50D-8547722FB20F}" type="presParOf" srcId="{F2804430-8CB3-43C9-8E70-02E5FC267134}" destId="{71315071-211B-4D52-984D-151F2842E9BA}" srcOrd="1" destOrd="0" presId="urn:microsoft.com/office/officeart/2009/layout/CirclePictureHierarchy"/>
    <dgm:cxn modelId="{23E79E7D-CF97-4500-84DD-27CF31CD0F5F}" type="presParOf" srcId="{39C443F9-3679-4F3F-BCE0-F23134040E27}" destId="{61FC856F-D359-4416-BE95-A23F9CE7DAC3}" srcOrd="1" destOrd="0" presId="urn:microsoft.com/office/officeart/2009/layout/CirclePictureHierarchy"/>
    <dgm:cxn modelId="{CA7B7F49-AF8C-41DE-9D2B-BFF0F5DC4800}" type="presParOf" srcId="{61FC856F-D359-4416-BE95-A23F9CE7DAC3}" destId="{C4053EC6-0D17-4481-BD8A-27723C2DCC0A}" srcOrd="0" destOrd="0" presId="urn:microsoft.com/office/officeart/2009/layout/CirclePictureHierarchy"/>
    <dgm:cxn modelId="{9E17C434-B844-4AC3-AB75-404B043C5A99}" type="presParOf" srcId="{61FC856F-D359-4416-BE95-A23F9CE7DAC3}" destId="{181196AA-71E3-4ABE-BF00-0F7F44A46528}" srcOrd="1" destOrd="0" presId="urn:microsoft.com/office/officeart/2009/layout/CirclePictureHierarchy"/>
    <dgm:cxn modelId="{81BAE28A-FD8A-4FAA-B57B-2309860B696E}" type="presParOf" srcId="{181196AA-71E3-4ABE-BF00-0F7F44A46528}" destId="{C741147C-2B18-477C-A92E-D334E96E38E0}" srcOrd="0" destOrd="0" presId="urn:microsoft.com/office/officeart/2009/layout/CirclePictureHierarchy"/>
    <dgm:cxn modelId="{D81429F0-CB9F-4C29-9C26-949E74CE6BBD}" type="presParOf" srcId="{C741147C-2B18-477C-A92E-D334E96E38E0}" destId="{64BDD2C2-C1AB-43A7-92CE-67B12D54DF77}" srcOrd="0" destOrd="0" presId="urn:microsoft.com/office/officeart/2009/layout/CirclePictureHierarchy"/>
    <dgm:cxn modelId="{AAEEAEC2-518B-4ADF-BDDD-8411259228CC}" type="presParOf" srcId="{C741147C-2B18-477C-A92E-D334E96E38E0}" destId="{FCE947B2-5853-4168-BC19-E6E2A5261E5A}" srcOrd="1" destOrd="0" presId="urn:microsoft.com/office/officeart/2009/layout/CirclePictureHierarchy"/>
    <dgm:cxn modelId="{4C5A07C3-AD88-411C-9FB9-FF1533F67486}" type="presParOf" srcId="{181196AA-71E3-4ABE-BF00-0F7F44A46528}" destId="{C6D423A8-A30A-4D99-8E03-84D8FA7D0956}" srcOrd="1" destOrd="0" presId="urn:microsoft.com/office/officeart/2009/layout/CirclePictureHierarchy"/>
    <dgm:cxn modelId="{B434FAB3-E663-4D40-A061-EE336ABB218C}" type="presParOf" srcId="{C6D423A8-A30A-4D99-8E03-84D8FA7D0956}" destId="{FDCC7FE4-193A-4AE8-8771-033A9DB52FC1}" srcOrd="0" destOrd="0" presId="urn:microsoft.com/office/officeart/2009/layout/CirclePictureHierarchy"/>
    <dgm:cxn modelId="{CF96E500-950D-4430-8979-DF0A51F35154}" type="presParOf" srcId="{C6D423A8-A30A-4D99-8E03-84D8FA7D0956}" destId="{342D3157-3F19-4EC5-9A06-FB46B99ACCF3}" srcOrd="1" destOrd="0" presId="urn:microsoft.com/office/officeart/2009/layout/CirclePictureHierarchy"/>
    <dgm:cxn modelId="{40E883F5-9746-40A2-8D37-8FB06B09FD0B}" type="presParOf" srcId="{342D3157-3F19-4EC5-9A06-FB46B99ACCF3}" destId="{A052F829-363A-4145-9798-3E30FBC27ECC}" srcOrd="0" destOrd="0" presId="urn:microsoft.com/office/officeart/2009/layout/CirclePictureHierarchy"/>
    <dgm:cxn modelId="{5346AC3E-1296-444C-B885-566EED22FFB0}" type="presParOf" srcId="{A052F829-363A-4145-9798-3E30FBC27ECC}" destId="{A05EFD15-CF14-4CC7-B5FA-5AC79995D46E}" srcOrd="0" destOrd="0" presId="urn:microsoft.com/office/officeart/2009/layout/CirclePictureHierarchy"/>
    <dgm:cxn modelId="{14BFEC70-B475-4A14-8CE5-D10EFF9B6139}" type="presParOf" srcId="{A052F829-363A-4145-9798-3E30FBC27ECC}" destId="{8ABCF4E6-C02F-459D-A952-A3D965732DAB}" srcOrd="1" destOrd="0" presId="urn:microsoft.com/office/officeart/2009/layout/CirclePictureHierarchy"/>
    <dgm:cxn modelId="{3D269E45-FC6B-4859-849A-78D733A8BCF5}" type="presParOf" srcId="{342D3157-3F19-4EC5-9A06-FB46B99ACCF3}" destId="{407D8FD3-1D7C-458A-A0F8-FF519102FA3D}" srcOrd="1" destOrd="0" presId="urn:microsoft.com/office/officeart/2009/layout/CirclePictureHierarchy"/>
    <dgm:cxn modelId="{95354DC6-3E88-44DA-906A-71158C30D58B}" type="presParOf" srcId="{407D8FD3-1D7C-458A-A0F8-FF519102FA3D}" destId="{D43F5B32-D399-4C04-AE9D-17618E4FF8A0}" srcOrd="0" destOrd="0" presId="urn:microsoft.com/office/officeart/2009/layout/CirclePictureHierarchy"/>
    <dgm:cxn modelId="{CE350F29-18A7-4545-86D4-CBACE9BDF24B}" type="presParOf" srcId="{407D8FD3-1D7C-458A-A0F8-FF519102FA3D}" destId="{4430104B-29DD-4F4D-A45F-71DA2D374D40}" srcOrd="1" destOrd="0" presId="urn:microsoft.com/office/officeart/2009/layout/CirclePictureHierarchy"/>
    <dgm:cxn modelId="{791CCD67-5104-4A12-80DA-94D58AA67652}" type="presParOf" srcId="{4430104B-29DD-4F4D-A45F-71DA2D374D40}" destId="{53541F8D-015F-4751-AFDF-ADA309CDDEDA}" srcOrd="0" destOrd="0" presId="urn:microsoft.com/office/officeart/2009/layout/CirclePictureHierarchy"/>
    <dgm:cxn modelId="{F98F4BB2-05C5-4E13-95F7-AC78DEB8A69E}" type="presParOf" srcId="{53541F8D-015F-4751-AFDF-ADA309CDDEDA}" destId="{D8EBA000-714F-4D4C-89B0-A63B2C6DD514}" srcOrd="0" destOrd="0" presId="urn:microsoft.com/office/officeart/2009/layout/CirclePictureHierarchy"/>
    <dgm:cxn modelId="{C84419B8-3824-4298-B9CF-4D4BA0EEB52C}" type="presParOf" srcId="{53541F8D-015F-4751-AFDF-ADA309CDDEDA}" destId="{25AD484B-E80B-4503-9BAD-F516A7B730F6}" srcOrd="1" destOrd="0" presId="urn:microsoft.com/office/officeart/2009/layout/CirclePictureHierarchy"/>
    <dgm:cxn modelId="{0AB97B47-1F1C-4B4F-AA8F-B62177DB22FD}" type="presParOf" srcId="{4430104B-29DD-4F4D-A45F-71DA2D374D40}" destId="{5955AA6E-39CC-4C9F-976F-6DDC816032D8}" srcOrd="1" destOrd="0" presId="urn:microsoft.com/office/officeart/2009/layout/CirclePictureHierarchy"/>
    <dgm:cxn modelId="{F3AAF152-3EA7-4D34-BDC0-31DF83C347E6}" type="presParOf" srcId="{C6D423A8-A30A-4D99-8E03-84D8FA7D0956}" destId="{9C9CD093-B7DA-4CEB-8EC7-8A07D627168D}" srcOrd="2" destOrd="0" presId="urn:microsoft.com/office/officeart/2009/layout/CirclePictureHierarchy"/>
    <dgm:cxn modelId="{9F2D7B26-A9E0-4ECA-92D5-815E73C9051E}" type="presParOf" srcId="{C6D423A8-A30A-4D99-8E03-84D8FA7D0956}" destId="{A9496DD3-0D32-4FE7-92A5-BDB697C0560E}" srcOrd="3" destOrd="0" presId="urn:microsoft.com/office/officeart/2009/layout/CirclePictureHierarchy"/>
    <dgm:cxn modelId="{E27DA088-8876-4A41-8E86-EEAE7B2A058F}" type="presParOf" srcId="{A9496DD3-0D32-4FE7-92A5-BDB697C0560E}" destId="{E3A4AC5F-D614-4B67-85AE-8557A1D207E2}" srcOrd="0" destOrd="0" presId="urn:microsoft.com/office/officeart/2009/layout/CirclePictureHierarchy"/>
    <dgm:cxn modelId="{4C2DC5B3-34CA-477C-8BCF-1DD1BADB2B63}" type="presParOf" srcId="{E3A4AC5F-D614-4B67-85AE-8557A1D207E2}" destId="{246D0B8C-26CF-4B1C-B5CB-F9E559EED1B3}" srcOrd="0" destOrd="0" presId="urn:microsoft.com/office/officeart/2009/layout/CirclePictureHierarchy"/>
    <dgm:cxn modelId="{DAAAF323-20B1-48BE-9CCD-A81F0240C3D8}" type="presParOf" srcId="{E3A4AC5F-D614-4B67-85AE-8557A1D207E2}" destId="{AC8C3FD3-F8D4-40A2-B417-C03F98A6C94A}" srcOrd="1" destOrd="0" presId="urn:microsoft.com/office/officeart/2009/layout/CirclePictureHierarchy"/>
    <dgm:cxn modelId="{0076F6AF-EAF4-47AE-A248-2A3AA19F25CE}" type="presParOf" srcId="{A9496DD3-0D32-4FE7-92A5-BDB697C0560E}" destId="{586A4AF5-DD48-41AC-94E7-C6A94ADF9E02}" srcOrd="1" destOrd="0" presId="urn:microsoft.com/office/officeart/2009/layout/CirclePictureHierarchy"/>
    <dgm:cxn modelId="{DCE08502-ADDC-410A-AEAD-AE46DE6AA8B4}" type="presParOf" srcId="{586A4AF5-DD48-41AC-94E7-C6A94ADF9E02}" destId="{441001A3-7253-4368-8487-5E88F6CD42DF}" srcOrd="0" destOrd="0" presId="urn:microsoft.com/office/officeart/2009/layout/CirclePictureHierarchy"/>
    <dgm:cxn modelId="{776B18AC-B59F-48D2-929E-A882897EB1C8}" type="presParOf" srcId="{586A4AF5-DD48-41AC-94E7-C6A94ADF9E02}" destId="{FBD76A98-E489-41FE-8D9D-1E419FCC3BA5}" srcOrd="1" destOrd="0" presId="urn:microsoft.com/office/officeart/2009/layout/CirclePictureHierarchy"/>
    <dgm:cxn modelId="{C6AAC3D1-B849-4444-826E-72A8D717D35F}" type="presParOf" srcId="{FBD76A98-E489-41FE-8D9D-1E419FCC3BA5}" destId="{F297049D-1C3E-494F-807C-83D276A023E3}" srcOrd="0" destOrd="0" presId="urn:microsoft.com/office/officeart/2009/layout/CirclePictureHierarchy"/>
    <dgm:cxn modelId="{4765C74E-F0CE-45A5-B883-31D70DE8CD48}" type="presParOf" srcId="{F297049D-1C3E-494F-807C-83D276A023E3}" destId="{6931B3CD-3BBF-44BB-B51B-0C127E784408}" srcOrd="0" destOrd="0" presId="urn:microsoft.com/office/officeart/2009/layout/CirclePictureHierarchy"/>
    <dgm:cxn modelId="{FA6522CD-4D00-4708-A704-7B23F2A36324}" type="presParOf" srcId="{F297049D-1C3E-494F-807C-83D276A023E3}" destId="{2D49E6AE-792C-4609-BDDE-148CC4E89333}" srcOrd="1" destOrd="0" presId="urn:microsoft.com/office/officeart/2009/layout/CirclePictureHierarchy"/>
    <dgm:cxn modelId="{F2706DFB-4AB4-4E20-B689-715D64AEA794}" type="presParOf" srcId="{FBD76A98-E489-41FE-8D9D-1E419FCC3BA5}" destId="{49B2BE7F-8A4C-4061-A70E-BD5C5D9F25E9}" srcOrd="1" destOrd="0" presId="urn:microsoft.com/office/officeart/2009/layout/CirclePictureHierarchy"/>
    <dgm:cxn modelId="{10A57973-BA64-44C3-B67E-911D49D06021}" type="presParOf" srcId="{61FC856F-D359-4416-BE95-A23F9CE7DAC3}" destId="{771654A1-AF77-42E9-992F-FFB67A9F9AD5}" srcOrd="2" destOrd="0" presId="urn:microsoft.com/office/officeart/2009/layout/CirclePictureHierarchy"/>
    <dgm:cxn modelId="{6790C152-DA90-45ED-BA8C-43362F097663}" type="presParOf" srcId="{61FC856F-D359-4416-BE95-A23F9CE7DAC3}" destId="{AF9BE919-3479-49ED-A674-5617F52669FB}" srcOrd="3" destOrd="0" presId="urn:microsoft.com/office/officeart/2009/layout/CirclePictureHierarchy"/>
    <dgm:cxn modelId="{0630A6D6-2D4F-42CE-87B7-D5B5BFEE92C6}" type="presParOf" srcId="{AF9BE919-3479-49ED-A674-5617F52669FB}" destId="{D4B7F0AE-8A5E-4354-8677-3F81EC72E117}" srcOrd="0" destOrd="0" presId="urn:microsoft.com/office/officeart/2009/layout/CirclePictureHierarchy"/>
    <dgm:cxn modelId="{B5DF0A76-6F55-4CE6-BC9D-2FA21BA333D2}" type="presParOf" srcId="{D4B7F0AE-8A5E-4354-8677-3F81EC72E117}" destId="{5A53BACC-C3F4-4FFB-8BF6-2EB151BE7B17}" srcOrd="0" destOrd="0" presId="urn:microsoft.com/office/officeart/2009/layout/CirclePictureHierarchy"/>
    <dgm:cxn modelId="{AC4901FB-1EC0-45BF-A90D-C9DE97FB0553}" type="presParOf" srcId="{D4B7F0AE-8A5E-4354-8677-3F81EC72E117}" destId="{1AC75F09-AD8D-402D-B79F-DA2E412BAE25}" srcOrd="1" destOrd="0" presId="urn:microsoft.com/office/officeart/2009/layout/CirclePictureHierarchy"/>
    <dgm:cxn modelId="{E224AB2C-DACD-4BCF-8983-A712CD88F8F9}" type="presParOf" srcId="{AF9BE919-3479-49ED-A674-5617F52669FB}" destId="{E582E599-1D51-4D5C-AFBE-4FD2B81AB12C}" srcOrd="1" destOrd="0" presId="urn:microsoft.com/office/officeart/2009/layout/CirclePictureHierarchy"/>
    <dgm:cxn modelId="{B0C44516-A073-4EBF-82B2-FADFF93CAC59}" type="presParOf" srcId="{E582E599-1D51-4D5C-AFBE-4FD2B81AB12C}" destId="{A7F4A13D-52D8-4DCE-8925-2BD7A97DDC9A}" srcOrd="0" destOrd="0" presId="urn:microsoft.com/office/officeart/2009/layout/CirclePictureHierarchy"/>
    <dgm:cxn modelId="{A5944D44-A894-4315-9A55-69560A0FA35A}" type="presParOf" srcId="{E582E599-1D51-4D5C-AFBE-4FD2B81AB12C}" destId="{A11983A9-FA55-468A-A605-3D7224E0F0E1}" srcOrd="1" destOrd="0" presId="urn:microsoft.com/office/officeart/2009/layout/CirclePictureHierarchy"/>
    <dgm:cxn modelId="{BFDC81A5-A81B-41AA-A5A8-B54058EB6DE9}" type="presParOf" srcId="{A11983A9-FA55-468A-A605-3D7224E0F0E1}" destId="{F60180A5-E02F-4086-8B63-8ECCBDBD11A0}" srcOrd="0" destOrd="0" presId="urn:microsoft.com/office/officeart/2009/layout/CirclePictureHierarchy"/>
    <dgm:cxn modelId="{927C4255-1C25-40CB-9504-C0603452CF63}" type="presParOf" srcId="{F60180A5-E02F-4086-8B63-8ECCBDBD11A0}" destId="{C355B9A0-7364-43B6-A5AB-0C2C7F4B4739}" srcOrd="0" destOrd="0" presId="urn:microsoft.com/office/officeart/2009/layout/CirclePictureHierarchy"/>
    <dgm:cxn modelId="{6A4797A5-C0BD-43BA-8C93-8A02C0A39870}" type="presParOf" srcId="{F60180A5-E02F-4086-8B63-8ECCBDBD11A0}" destId="{01B0142F-9E01-4E21-A5E4-549E3B1B2FA2}" srcOrd="1" destOrd="0" presId="urn:microsoft.com/office/officeart/2009/layout/CirclePictureHierarchy"/>
    <dgm:cxn modelId="{5B310B8A-C3B6-4296-AF0E-81A6D7CE686E}" type="presParOf" srcId="{A11983A9-FA55-468A-A605-3D7224E0F0E1}" destId="{91CE4458-D427-403E-A6E6-C8AB5DFBAE6E}" srcOrd="1" destOrd="0" presId="urn:microsoft.com/office/officeart/2009/layout/CirclePictureHierarchy"/>
    <dgm:cxn modelId="{63D6D723-EC80-4933-9C5A-3A8299DC9B35}" type="presParOf" srcId="{91CE4458-D427-403E-A6E6-C8AB5DFBAE6E}" destId="{A791EFB4-7F7B-4474-B3CE-4F47DCEBCA60}" srcOrd="0" destOrd="0" presId="urn:microsoft.com/office/officeart/2009/layout/CirclePictureHierarchy"/>
    <dgm:cxn modelId="{F40337E7-8B68-4D83-B8F2-70B53B6E9026}" type="presParOf" srcId="{91CE4458-D427-403E-A6E6-C8AB5DFBAE6E}" destId="{3AF8BA72-9155-4A37-B4D2-51AB17ED5482}" srcOrd="1" destOrd="0" presId="urn:microsoft.com/office/officeart/2009/layout/CirclePictureHierarchy"/>
    <dgm:cxn modelId="{F8A9F0B8-8E66-4BE1-A418-CAFD2FC64954}" type="presParOf" srcId="{3AF8BA72-9155-4A37-B4D2-51AB17ED5482}" destId="{5208D1F2-89D9-4AF3-9590-EA6DD5CD03E6}" srcOrd="0" destOrd="0" presId="urn:microsoft.com/office/officeart/2009/layout/CirclePictureHierarchy"/>
    <dgm:cxn modelId="{712BF67A-D8B3-482D-956A-061ED4719020}" type="presParOf" srcId="{5208D1F2-89D9-4AF3-9590-EA6DD5CD03E6}" destId="{984A0073-4C55-4D10-952D-C47A6CEA0052}" srcOrd="0" destOrd="0" presId="urn:microsoft.com/office/officeart/2009/layout/CirclePictureHierarchy"/>
    <dgm:cxn modelId="{CDCDAD0C-7017-4686-A31F-6B5924BF1E5B}" type="presParOf" srcId="{5208D1F2-89D9-4AF3-9590-EA6DD5CD03E6}" destId="{695BBC87-486D-4BF2-96D9-C59774818255}" srcOrd="1" destOrd="0" presId="urn:microsoft.com/office/officeart/2009/layout/CirclePictureHierarchy"/>
    <dgm:cxn modelId="{0A43592A-8B10-4DB3-B530-43BED1D8B19D}" type="presParOf" srcId="{3AF8BA72-9155-4A37-B4D2-51AB17ED5482}" destId="{6C60817D-D0D3-4431-859E-FEBC46F90262}" srcOrd="1" destOrd="0" presId="urn:microsoft.com/office/officeart/2009/layout/CirclePictureHierarchy"/>
    <dgm:cxn modelId="{70ED33B4-F69D-48E9-8F47-D2AB701227B4}" type="presParOf" srcId="{E582E599-1D51-4D5C-AFBE-4FD2B81AB12C}" destId="{C3836C95-0353-4D8F-ADC1-F6EC759FC6A7}" srcOrd="2" destOrd="0" presId="urn:microsoft.com/office/officeart/2009/layout/CirclePictureHierarchy"/>
    <dgm:cxn modelId="{50BC8C6C-1600-4B75-80D9-8F2A448DB1EE}" type="presParOf" srcId="{E582E599-1D51-4D5C-AFBE-4FD2B81AB12C}" destId="{3E2C8576-25E8-492A-B38D-79EC59CE82FB}" srcOrd="3" destOrd="0" presId="urn:microsoft.com/office/officeart/2009/layout/CirclePictureHierarchy"/>
    <dgm:cxn modelId="{BAB6C356-38E1-4E05-807E-18B2A129083F}" type="presParOf" srcId="{3E2C8576-25E8-492A-B38D-79EC59CE82FB}" destId="{D4CD35BD-91D4-4FA1-873E-DAE9A9677C49}" srcOrd="0" destOrd="0" presId="urn:microsoft.com/office/officeart/2009/layout/CirclePictureHierarchy"/>
    <dgm:cxn modelId="{1E80990D-C3C6-4EB8-8C43-76130202878D}" type="presParOf" srcId="{D4CD35BD-91D4-4FA1-873E-DAE9A9677C49}" destId="{36658032-2B96-44BC-8CEA-F792AE34629B}" srcOrd="0" destOrd="0" presId="urn:microsoft.com/office/officeart/2009/layout/CirclePictureHierarchy"/>
    <dgm:cxn modelId="{09F16E9D-3EFB-486C-9AC8-607C649188E4}" type="presParOf" srcId="{D4CD35BD-91D4-4FA1-873E-DAE9A9677C49}" destId="{60078DD8-1223-4DB9-9EFF-CC588F7254C2}" srcOrd="1" destOrd="0" presId="urn:microsoft.com/office/officeart/2009/layout/CirclePictureHierarchy"/>
    <dgm:cxn modelId="{36431663-1AF0-4EE9-BC84-A1308F8A5D98}" type="presParOf" srcId="{3E2C8576-25E8-492A-B38D-79EC59CE82FB}" destId="{C2BC753B-E2FC-4A5B-A12A-FF886CD07B9A}" srcOrd="1" destOrd="0" presId="urn:microsoft.com/office/officeart/2009/layout/CirclePictureHierarchy"/>
    <dgm:cxn modelId="{FAFE9D2B-619A-46A2-821A-C8C296C26A97}" type="presParOf" srcId="{C2BC753B-E2FC-4A5B-A12A-FF886CD07B9A}" destId="{D33D8CF3-2D27-479F-AA41-DA754776AD6E}" srcOrd="0" destOrd="0" presId="urn:microsoft.com/office/officeart/2009/layout/CirclePictureHierarchy"/>
    <dgm:cxn modelId="{48139664-F9BB-49E0-A649-3154E4F7050E}" type="presParOf" srcId="{C2BC753B-E2FC-4A5B-A12A-FF886CD07B9A}" destId="{7F7CAC7D-65F0-49E3-BD94-B6CEF070D48A}" srcOrd="1" destOrd="0" presId="urn:microsoft.com/office/officeart/2009/layout/CirclePictureHierarchy"/>
    <dgm:cxn modelId="{EF58F468-285D-42F9-BF7A-B83FCC0A9C40}" type="presParOf" srcId="{7F7CAC7D-65F0-49E3-BD94-B6CEF070D48A}" destId="{6EF56A4E-9FDE-402F-A276-8E76A4BF1849}" srcOrd="0" destOrd="0" presId="urn:microsoft.com/office/officeart/2009/layout/CirclePictureHierarchy"/>
    <dgm:cxn modelId="{D33E67A3-2791-4927-92ED-9308C00526E1}" type="presParOf" srcId="{6EF56A4E-9FDE-402F-A276-8E76A4BF1849}" destId="{F50BB580-E9DE-48B3-818D-83F8E1F5165B}" srcOrd="0" destOrd="0" presId="urn:microsoft.com/office/officeart/2009/layout/CirclePictureHierarchy"/>
    <dgm:cxn modelId="{BB9A0CF3-B7A8-4380-BACA-94CE65A5A32C}" type="presParOf" srcId="{6EF56A4E-9FDE-402F-A276-8E76A4BF1849}" destId="{A1514D20-3D64-4D3C-8B19-0AA7109A1570}" srcOrd="1" destOrd="0" presId="urn:microsoft.com/office/officeart/2009/layout/CirclePictureHierarchy"/>
    <dgm:cxn modelId="{8C53BF4B-D75F-46F7-8BBA-7B9FDF01DC13}" type="presParOf" srcId="{7F7CAC7D-65F0-49E3-BD94-B6CEF070D48A}" destId="{FD49F258-DC95-4DB9-8D34-B387A342C663}" srcOrd="1" destOrd="0" presId="urn:microsoft.com/office/officeart/2009/layout/CirclePictureHierarchy"/>
    <dgm:cxn modelId="{44D81989-AC9B-4D22-8FEF-35362D327111}" type="presParOf" srcId="{9E8A2323-647D-453E-8547-B277C2AA28F6}" destId="{0277FD58-3BFF-4F29-9024-3687A11AFE75}" srcOrd="2" destOrd="0" presId="urn:microsoft.com/office/officeart/2009/layout/CirclePictureHierarchy"/>
    <dgm:cxn modelId="{2BAE30F1-504D-4A8E-AB90-05EF5053D51B}" type="presParOf" srcId="{9E8A2323-647D-453E-8547-B277C2AA28F6}" destId="{033DD62A-CE57-4014-A5BB-FABD97C18BD7}" srcOrd="3" destOrd="0" presId="urn:microsoft.com/office/officeart/2009/layout/CirclePictureHierarchy"/>
    <dgm:cxn modelId="{4C9BEB92-50B5-4D55-917C-A42731F3D8D1}" type="presParOf" srcId="{033DD62A-CE57-4014-A5BB-FABD97C18BD7}" destId="{0FEC992E-4D2B-4559-9423-BE2B4C2DA77F}" srcOrd="0" destOrd="0" presId="urn:microsoft.com/office/officeart/2009/layout/CirclePictureHierarchy"/>
    <dgm:cxn modelId="{837053A5-1309-4127-B6B8-0DDF5F5171E9}" type="presParOf" srcId="{0FEC992E-4D2B-4559-9423-BE2B4C2DA77F}" destId="{40E1CFD4-BFB1-4A23-B83E-0EB5E9E958B7}" srcOrd="0" destOrd="0" presId="urn:microsoft.com/office/officeart/2009/layout/CirclePictureHierarchy"/>
    <dgm:cxn modelId="{2AE23933-1B79-4FE8-B55B-4743D70C9C25}" type="presParOf" srcId="{0FEC992E-4D2B-4559-9423-BE2B4C2DA77F}" destId="{C19D9D93-3C8C-46F0-936D-6F8B015EC5F2}" srcOrd="1" destOrd="0" presId="urn:microsoft.com/office/officeart/2009/layout/CirclePictureHierarchy"/>
    <dgm:cxn modelId="{2024FD1C-8656-4BA5-AB98-9826563CBBA5}" type="presParOf" srcId="{033DD62A-CE57-4014-A5BB-FABD97C18BD7}" destId="{D14E6939-A5FA-476A-BDE6-B07CE8B30CD3}" srcOrd="1" destOrd="0" presId="urn:microsoft.com/office/officeart/2009/layout/CirclePictureHierarchy"/>
    <dgm:cxn modelId="{C3CC33E0-8D62-4BAC-8878-0BF4EE7C418B}" type="presParOf" srcId="{D14E6939-A5FA-476A-BDE6-B07CE8B30CD3}" destId="{F847FB5B-46FC-4F2E-A11F-84582910828B}" srcOrd="0" destOrd="0" presId="urn:microsoft.com/office/officeart/2009/layout/CirclePictureHierarchy"/>
    <dgm:cxn modelId="{71785534-F9C1-4AF4-AA82-4B5131D67B08}" type="presParOf" srcId="{D14E6939-A5FA-476A-BDE6-B07CE8B30CD3}" destId="{365EB8B0-BF9C-4346-AF30-28DCF657BBA7}" srcOrd="1" destOrd="0" presId="urn:microsoft.com/office/officeart/2009/layout/CirclePictureHierarchy"/>
    <dgm:cxn modelId="{F21115E0-13A8-481B-AC23-E72495323B57}" type="presParOf" srcId="{365EB8B0-BF9C-4346-AF30-28DCF657BBA7}" destId="{06763FED-2229-4C01-8B7E-4152DC96FB8D}" srcOrd="0" destOrd="0" presId="urn:microsoft.com/office/officeart/2009/layout/CirclePictureHierarchy"/>
    <dgm:cxn modelId="{0B4325B9-C9FA-458F-B39B-E92EAE4D723E}" type="presParOf" srcId="{06763FED-2229-4C01-8B7E-4152DC96FB8D}" destId="{60721BE1-03FA-4378-9E63-656272EABED4}" srcOrd="0" destOrd="0" presId="urn:microsoft.com/office/officeart/2009/layout/CirclePictureHierarchy"/>
    <dgm:cxn modelId="{4B5CF899-AA88-42B4-A54E-C292E6E84559}" type="presParOf" srcId="{06763FED-2229-4C01-8B7E-4152DC96FB8D}" destId="{A1E84A7C-AE05-4639-A828-199D46EE979F}" srcOrd="1" destOrd="0" presId="urn:microsoft.com/office/officeart/2009/layout/CirclePictureHierarchy"/>
    <dgm:cxn modelId="{38020279-4802-4313-BE89-1537CC279FBA}" type="presParOf" srcId="{365EB8B0-BF9C-4346-AF30-28DCF657BBA7}" destId="{7762ABBB-FB57-49DD-92F2-3AB6BC997789}" srcOrd="1" destOrd="0" presId="urn:microsoft.com/office/officeart/2009/layout/CirclePictureHierarchy"/>
    <dgm:cxn modelId="{4F123C53-0A11-4CEE-8DAD-AF8C0F790816}" type="presParOf" srcId="{7762ABBB-FB57-49DD-92F2-3AB6BC997789}" destId="{F82BDF39-A0B6-40E0-B34E-F0127BB40D09}" srcOrd="0" destOrd="0" presId="urn:microsoft.com/office/officeart/2009/layout/CirclePictureHierarchy"/>
    <dgm:cxn modelId="{5667D8B7-2794-4F85-AC7B-A709AE25374A}" type="presParOf" srcId="{7762ABBB-FB57-49DD-92F2-3AB6BC997789}" destId="{EA3F912F-4031-41EA-8794-237A678C2881}" srcOrd="1" destOrd="0" presId="urn:microsoft.com/office/officeart/2009/layout/CirclePictureHierarchy"/>
    <dgm:cxn modelId="{11175D57-E6B5-416C-AEFD-5375BF2EEAF5}" type="presParOf" srcId="{EA3F912F-4031-41EA-8794-237A678C2881}" destId="{51919970-8C98-4E08-A821-9F882802977B}" srcOrd="0" destOrd="0" presId="urn:microsoft.com/office/officeart/2009/layout/CirclePictureHierarchy"/>
    <dgm:cxn modelId="{C4F8FC7C-BE24-4E16-A6F0-14893C9B70C3}" type="presParOf" srcId="{51919970-8C98-4E08-A821-9F882802977B}" destId="{3D461C81-84B3-4D70-9493-B53523A0FB32}" srcOrd="0" destOrd="0" presId="urn:microsoft.com/office/officeart/2009/layout/CirclePictureHierarchy"/>
    <dgm:cxn modelId="{BDB56259-2D3E-44EF-8744-87594B7C608C}" type="presParOf" srcId="{51919970-8C98-4E08-A821-9F882802977B}" destId="{A476978E-7A47-45DC-A687-98B2E009A53C}" srcOrd="1" destOrd="0" presId="urn:microsoft.com/office/officeart/2009/layout/CirclePictureHierarchy"/>
    <dgm:cxn modelId="{AF779B3A-D6D8-4AC1-A2E3-DAC0D2167D61}" type="presParOf" srcId="{EA3F912F-4031-41EA-8794-237A678C2881}" destId="{A3FC4939-9491-4BF2-8CF7-41F3A51AE16F}" srcOrd="1" destOrd="0" presId="urn:microsoft.com/office/officeart/2009/layout/CirclePictureHierarchy"/>
    <dgm:cxn modelId="{06323F92-C65F-410A-9E71-13CC2D56289E}" type="presParOf" srcId="{A3FC4939-9491-4BF2-8CF7-41F3A51AE16F}" destId="{7D487CCC-FCB0-4193-AE37-6202EA7A9AF0}" srcOrd="0" destOrd="0" presId="urn:microsoft.com/office/officeart/2009/layout/CirclePictureHierarchy"/>
    <dgm:cxn modelId="{F4EB6A28-FC8B-47AB-883C-7D5B3AA42004}" type="presParOf" srcId="{A3FC4939-9491-4BF2-8CF7-41F3A51AE16F}" destId="{9B33752C-8A47-49F3-8512-8C7CAB51DC80}" srcOrd="1" destOrd="0" presId="urn:microsoft.com/office/officeart/2009/layout/CirclePictureHierarchy"/>
    <dgm:cxn modelId="{EC63949D-94F8-4173-AE21-28CB23246E89}" type="presParOf" srcId="{9B33752C-8A47-49F3-8512-8C7CAB51DC80}" destId="{FCEF054F-5906-48E6-821D-0DF7B93D206A}" srcOrd="0" destOrd="0" presId="urn:microsoft.com/office/officeart/2009/layout/CirclePictureHierarchy"/>
    <dgm:cxn modelId="{2F6FD0A8-78BA-4099-8D14-888C493A7E16}" type="presParOf" srcId="{FCEF054F-5906-48E6-821D-0DF7B93D206A}" destId="{78993F3E-089F-4FD0-B800-E8FE15D04C19}" srcOrd="0" destOrd="0" presId="urn:microsoft.com/office/officeart/2009/layout/CirclePictureHierarchy"/>
    <dgm:cxn modelId="{F2D206EB-507F-4DF3-9078-F3DBFC2D6AC8}" type="presParOf" srcId="{FCEF054F-5906-48E6-821D-0DF7B93D206A}" destId="{43DB9381-AE41-40AE-AF31-8AB4D79CFF10}" srcOrd="1" destOrd="0" presId="urn:microsoft.com/office/officeart/2009/layout/CirclePictureHierarchy"/>
    <dgm:cxn modelId="{77B5FD84-244F-440B-880B-E020BDA4D9BD}" type="presParOf" srcId="{9B33752C-8A47-49F3-8512-8C7CAB51DC80}" destId="{37677B91-8983-4E41-969D-3957DA77DDEB}" srcOrd="1" destOrd="0" presId="urn:microsoft.com/office/officeart/2009/layout/CirclePictureHierarchy"/>
    <dgm:cxn modelId="{8057CD20-2220-4FF4-BB25-A023F5E0C336}" type="presParOf" srcId="{7762ABBB-FB57-49DD-92F2-3AB6BC997789}" destId="{355EB054-859C-42D0-BB2B-9ECD507A9CBB}" srcOrd="2" destOrd="0" presId="urn:microsoft.com/office/officeart/2009/layout/CirclePictureHierarchy"/>
    <dgm:cxn modelId="{FF459A82-D128-4472-A150-EF0E7FA56E6D}" type="presParOf" srcId="{7762ABBB-FB57-49DD-92F2-3AB6BC997789}" destId="{A837E96A-A34F-4D6E-B25A-5FDC51B925F9}" srcOrd="3" destOrd="0" presId="urn:microsoft.com/office/officeart/2009/layout/CirclePictureHierarchy"/>
    <dgm:cxn modelId="{AD00AD68-1B66-4FA8-8A97-1275557626E7}" type="presParOf" srcId="{A837E96A-A34F-4D6E-B25A-5FDC51B925F9}" destId="{D21E4448-1B18-4BAB-A6A4-D3C85DCBEEE0}" srcOrd="0" destOrd="0" presId="urn:microsoft.com/office/officeart/2009/layout/CirclePictureHierarchy"/>
    <dgm:cxn modelId="{7D4399B7-0B74-462A-A81B-02DF27E01ADE}" type="presParOf" srcId="{D21E4448-1B18-4BAB-A6A4-D3C85DCBEEE0}" destId="{C8D0E57C-EDB8-406F-B430-872B9C5AFFC4}" srcOrd="0" destOrd="0" presId="urn:microsoft.com/office/officeart/2009/layout/CirclePictureHierarchy"/>
    <dgm:cxn modelId="{B79887DA-CC17-4E68-86D1-7309EEC919FF}" type="presParOf" srcId="{D21E4448-1B18-4BAB-A6A4-D3C85DCBEEE0}" destId="{18FDBCA8-57A3-4B49-B125-9B1EE632EA93}" srcOrd="1" destOrd="0" presId="urn:microsoft.com/office/officeart/2009/layout/CirclePictureHierarchy"/>
    <dgm:cxn modelId="{11AD0D03-944E-4341-A8D0-71173BDF6DB9}" type="presParOf" srcId="{A837E96A-A34F-4D6E-B25A-5FDC51B925F9}" destId="{94204A2F-F670-4120-A67F-95E8F14C21B2}" srcOrd="1" destOrd="0" presId="urn:microsoft.com/office/officeart/2009/layout/CirclePictureHierarchy"/>
    <dgm:cxn modelId="{703E66AE-1487-4D95-BF7B-1F64D3E4D4C6}" type="presParOf" srcId="{94204A2F-F670-4120-A67F-95E8F14C21B2}" destId="{72E36B9C-1A97-4091-8FF8-EDD1AB9CE910}" srcOrd="0" destOrd="0" presId="urn:microsoft.com/office/officeart/2009/layout/CirclePictureHierarchy"/>
    <dgm:cxn modelId="{EA762459-CD25-4A08-8A9D-9006A899B6B9}" type="presParOf" srcId="{94204A2F-F670-4120-A67F-95E8F14C21B2}" destId="{58532281-8E47-4803-870C-90B887746985}" srcOrd="1" destOrd="0" presId="urn:microsoft.com/office/officeart/2009/layout/CirclePictureHierarchy"/>
    <dgm:cxn modelId="{12DFF7DA-698A-47A4-A9F4-71A74211828C}" type="presParOf" srcId="{58532281-8E47-4803-870C-90B887746985}" destId="{5A6FBB17-B330-4F2A-BAB9-2B37FCA60F60}" srcOrd="0" destOrd="0" presId="urn:microsoft.com/office/officeart/2009/layout/CirclePictureHierarchy"/>
    <dgm:cxn modelId="{FC1FB042-2A6E-4699-8D21-22ED3AEECA69}" type="presParOf" srcId="{5A6FBB17-B330-4F2A-BAB9-2B37FCA60F60}" destId="{B3F61986-8967-47DB-B79B-A48A533877D1}" srcOrd="0" destOrd="0" presId="urn:microsoft.com/office/officeart/2009/layout/CirclePictureHierarchy"/>
    <dgm:cxn modelId="{740CC9B3-8586-431E-AF5D-9372BE8CE23C}" type="presParOf" srcId="{5A6FBB17-B330-4F2A-BAB9-2B37FCA60F60}" destId="{739342F9-9F64-4552-B4B7-2D97D2836D8C}" srcOrd="1" destOrd="0" presId="urn:microsoft.com/office/officeart/2009/layout/CirclePictureHierarchy"/>
    <dgm:cxn modelId="{E4737866-131A-408E-98F7-0E95D329844F}" type="presParOf" srcId="{58532281-8E47-4803-870C-90B887746985}" destId="{F492B716-8812-4203-90D1-E801DCC3DA99}" srcOrd="1" destOrd="0" presId="urn:microsoft.com/office/officeart/2009/layout/CirclePictureHierarchy"/>
    <dgm:cxn modelId="{23D3D89F-B1B1-433F-AF28-3FDB28D740AE}" type="presParOf" srcId="{D14E6939-A5FA-476A-BDE6-B07CE8B30CD3}" destId="{06635D76-1C3F-4904-838A-DF41D028F08D}" srcOrd="2" destOrd="0" presId="urn:microsoft.com/office/officeart/2009/layout/CirclePictureHierarchy"/>
    <dgm:cxn modelId="{334F217D-973A-487D-A049-29B7EE8A95A1}" type="presParOf" srcId="{D14E6939-A5FA-476A-BDE6-B07CE8B30CD3}" destId="{6AE4D88B-A628-4C90-8421-9DA9982476AF}" srcOrd="3" destOrd="0" presId="urn:microsoft.com/office/officeart/2009/layout/CirclePictureHierarchy"/>
    <dgm:cxn modelId="{4054664B-5906-43FD-BACB-F748E4167FCB}" type="presParOf" srcId="{6AE4D88B-A628-4C90-8421-9DA9982476AF}" destId="{8266C991-08E1-4F0E-9459-FD38EF5E7A49}" srcOrd="0" destOrd="0" presId="urn:microsoft.com/office/officeart/2009/layout/CirclePictureHierarchy"/>
    <dgm:cxn modelId="{FA4943CC-80A8-4722-8F4E-600AC5035C4B}" type="presParOf" srcId="{8266C991-08E1-4F0E-9459-FD38EF5E7A49}" destId="{C200CA9C-EA2F-48EF-A002-D60FDB13618A}" srcOrd="0" destOrd="0" presId="urn:microsoft.com/office/officeart/2009/layout/CirclePictureHierarchy"/>
    <dgm:cxn modelId="{AC4803C7-4FC6-4B7F-A56A-A365B69BCBFB}" type="presParOf" srcId="{8266C991-08E1-4F0E-9459-FD38EF5E7A49}" destId="{F04626D7-7B7B-4163-8629-B2681D34DBE6}" srcOrd="1" destOrd="0" presId="urn:microsoft.com/office/officeart/2009/layout/CirclePictureHierarchy"/>
    <dgm:cxn modelId="{0185479F-2FE6-4DAD-AD1E-3D1C9DF70CBA}" type="presParOf" srcId="{6AE4D88B-A628-4C90-8421-9DA9982476AF}" destId="{97487295-D8DA-4B7E-B5DD-01F7899875F5}" srcOrd="1" destOrd="0" presId="urn:microsoft.com/office/officeart/2009/layout/CirclePictureHierarchy"/>
    <dgm:cxn modelId="{6AF8F8E4-86D4-4E56-BE3B-A03AC7B7618B}" type="presParOf" srcId="{97487295-D8DA-4B7E-B5DD-01F7899875F5}" destId="{29D10EF5-3BB6-49AC-8CE0-8A8CFFA0CFB4}" srcOrd="0" destOrd="0" presId="urn:microsoft.com/office/officeart/2009/layout/CirclePictureHierarchy"/>
    <dgm:cxn modelId="{AB00825E-2E25-45A5-9B61-B295DA567C02}" type="presParOf" srcId="{97487295-D8DA-4B7E-B5DD-01F7899875F5}" destId="{DB67E7CD-E52E-4D08-8521-52AB44D45F70}" srcOrd="1" destOrd="0" presId="urn:microsoft.com/office/officeart/2009/layout/CirclePictureHierarchy"/>
    <dgm:cxn modelId="{92625DA4-2037-4F21-BFE0-7C71F85BF4E2}" type="presParOf" srcId="{DB67E7CD-E52E-4D08-8521-52AB44D45F70}" destId="{033ADA11-F9EC-4996-9D1D-9DDAEF63C501}" srcOrd="0" destOrd="0" presId="urn:microsoft.com/office/officeart/2009/layout/CirclePictureHierarchy"/>
    <dgm:cxn modelId="{B3C90439-25F4-45B7-8A56-A4BF83D00ABE}" type="presParOf" srcId="{033ADA11-F9EC-4996-9D1D-9DDAEF63C501}" destId="{C1A13F51-EECB-429C-8954-74BABED07F6C}" srcOrd="0" destOrd="0" presId="urn:microsoft.com/office/officeart/2009/layout/CirclePictureHierarchy"/>
    <dgm:cxn modelId="{3652E88D-567A-4F71-A8CF-6434A91A3FA9}" type="presParOf" srcId="{033ADA11-F9EC-4996-9D1D-9DDAEF63C501}" destId="{728E2333-FF16-4E86-80A9-74746816241D}" srcOrd="1" destOrd="0" presId="urn:microsoft.com/office/officeart/2009/layout/CirclePictureHierarchy"/>
    <dgm:cxn modelId="{4073E284-0F93-467F-91BA-340FF5E82420}" type="presParOf" srcId="{DB67E7CD-E52E-4D08-8521-52AB44D45F70}" destId="{D6B144E0-F0BF-40D0-A03C-14C81DFAAF36}" srcOrd="1" destOrd="0" presId="urn:microsoft.com/office/officeart/2009/layout/CirclePictureHierarchy"/>
    <dgm:cxn modelId="{B82D56FA-1F5C-44D6-919C-8D7DEFE6ACF1}" type="presParOf" srcId="{D6B144E0-F0BF-40D0-A03C-14C81DFAAF36}" destId="{A0BA645A-33FF-436D-84D6-35442EDF18BA}" srcOrd="0" destOrd="0" presId="urn:microsoft.com/office/officeart/2009/layout/CirclePictureHierarchy"/>
    <dgm:cxn modelId="{8E538F99-B8E3-4F0A-938B-FA290249B771}" type="presParOf" srcId="{D6B144E0-F0BF-40D0-A03C-14C81DFAAF36}" destId="{267A9F80-5B01-461D-9A59-D2E9E568365F}" srcOrd="1" destOrd="0" presId="urn:microsoft.com/office/officeart/2009/layout/CirclePictureHierarchy"/>
    <dgm:cxn modelId="{EC80B7BB-FCB8-47CA-9DCD-718DCFD0A400}" type="presParOf" srcId="{267A9F80-5B01-461D-9A59-D2E9E568365F}" destId="{5F6CC879-63C4-4902-8950-1788177C8042}" srcOrd="0" destOrd="0" presId="urn:microsoft.com/office/officeart/2009/layout/CirclePictureHierarchy"/>
    <dgm:cxn modelId="{45D6CAB2-294C-4E49-9FA0-4C0CDB1633B6}" type="presParOf" srcId="{5F6CC879-63C4-4902-8950-1788177C8042}" destId="{28B7AB0F-A797-43AB-83D0-342FD3346B62}" srcOrd="0" destOrd="0" presId="urn:microsoft.com/office/officeart/2009/layout/CirclePictureHierarchy"/>
    <dgm:cxn modelId="{6D3130F7-B941-469F-A0EA-929EFE8B8E73}" type="presParOf" srcId="{5F6CC879-63C4-4902-8950-1788177C8042}" destId="{2EAA6A97-8DA8-4E29-8D15-621DA36FD793}" srcOrd="1" destOrd="0" presId="urn:microsoft.com/office/officeart/2009/layout/CirclePictureHierarchy"/>
    <dgm:cxn modelId="{ADB577F7-4599-4521-BD30-AB1BC2F56E1B}" type="presParOf" srcId="{267A9F80-5B01-461D-9A59-D2E9E568365F}" destId="{D54877A0-4072-43CB-8C11-64F94FC511E9}" srcOrd="1" destOrd="0" presId="urn:microsoft.com/office/officeart/2009/layout/CirclePictureHierarchy"/>
    <dgm:cxn modelId="{3EEBB1EF-6CE2-4072-BD82-D09F04302647}" type="presParOf" srcId="{97487295-D8DA-4B7E-B5DD-01F7899875F5}" destId="{4D4C5223-1B57-4DCE-817D-284691DC3CEC}" srcOrd="2" destOrd="0" presId="urn:microsoft.com/office/officeart/2009/layout/CirclePictureHierarchy"/>
    <dgm:cxn modelId="{72379BE8-95C1-446A-9B84-83FC7CBF36BD}" type="presParOf" srcId="{97487295-D8DA-4B7E-B5DD-01F7899875F5}" destId="{86B550EE-3E35-4D0B-8C66-60AFAE9A53D4}" srcOrd="3" destOrd="0" presId="urn:microsoft.com/office/officeart/2009/layout/CirclePictureHierarchy"/>
    <dgm:cxn modelId="{F505DEFE-DB53-4840-A9B4-4AF1D32ADD5A}" type="presParOf" srcId="{86B550EE-3E35-4D0B-8C66-60AFAE9A53D4}" destId="{355FC449-BA26-417F-A6B0-D13BDF79E170}" srcOrd="0" destOrd="0" presId="urn:microsoft.com/office/officeart/2009/layout/CirclePictureHierarchy"/>
    <dgm:cxn modelId="{4957D952-0946-4554-B465-CF521FB673F3}" type="presParOf" srcId="{355FC449-BA26-417F-A6B0-D13BDF79E170}" destId="{A48B028E-5238-41EF-8721-EC9766C588F2}" srcOrd="0" destOrd="0" presId="urn:microsoft.com/office/officeart/2009/layout/CirclePictureHierarchy"/>
    <dgm:cxn modelId="{5FA6E941-34C9-40BF-AE5A-65A6F3023924}" type="presParOf" srcId="{355FC449-BA26-417F-A6B0-D13BDF79E170}" destId="{6638713D-B34E-4672-83A8-DA196D8FA18F}" srcOrd="1" destOrd="0" presId="urn:microsoft.com/office/officeart/2009/layout/CirclePictureHierarchy"/>
    <dgm:cxn modelId="{6A1E92AA-BB88-4B16-B08D-082A3521629C}" type="presParOf" srcId="{86B550EE-3E35-4D0B-8C66-60AFAE9A53D4}" destId="{05EB070C-7B9D-4323-B846-A89EF65E7231}" srcOrd="1" destOrd="0" presId="urn:microsoft.com/office/officeart/2009/layout/CirclePictureHierarchy"/>
    <dgm:cxn modelId="{D87B70D7-AB84-4682-8B95-E9C1DD3FC46B}" type="presParOf" srcId="{05EB070C-7B9D-4323-B846-A89EF65E7231}" destId="{33A9AE18-2FD4-49FB-9570-030DF80E8DB6}" srcOrd="0" destOrd="0" presId="urn:microsoft.com/office/officeart/2009/layout/CirclePictureHierarchy"/>
    <dgm:cxn modelId="{C0D1180D-032C-448C-89F7-D6943663FA19}" type="presParOf" srcId="{05EB070C-7B9D-4323-B846-A89EF65E7231}" destId="{49FDED2D-6FA9-4C41-8DBE-A3F17774A7DB}" srcOrd="1" destOrd="0" presId="urn:microsoft.com/office/officeart/2009/layout/CirclePictureHierarchy"/>
    <dgm:cxn modelId="{123EA7DB-BD52-4E60-BCC2-4BB59F659611}" type="presParOf" srcId="{49FDED2D-6FA9-4C41-8DBE-A3F17774A7DB}" destId="{8F19CF05-F304-44AB-8C4F-B760BC646310}" srcOrd="0" destOrd="0" presId="urn:microsoft.com/office/officeart/2009/layout/CirclePictureHierarchy"/>
    <dgm:cxn modelId="{B4FF4BB9-2AFD-4755-8B8B-D9D026843C02}" type="presParOf" srcId="{8F19CF05-F304-44AB-8C4F-B760BC646310}" destId="{EF07AB7D-9EE3-4B41-904A-FB925FCCF513}" srcOrd="0" destOrd="0" presId="urn:microsoft.com/office/officeart/2009/layout/CirclePictureHierarchy"/>
    <dgm:cxn modelId="{F72F170C-778F-48BD-9EDA-4FAD299E68A2}" type="presParOf" srcId="{8F19CF05-F304-44AB-8C4F-B760BC646310}" destId="{ECDA2253-A53B-46C7-8622-EE668090FDBD}" srcOrd="1" destOrd="0" presId="urn:microsoft.com/office/officeart/2009/layout/CirclePictureHierarchy"/>
    <dgm:cxn modelId="{F4FEBF24-33DC-4564-A039-D9A46605BEE6}" type="presParOf" srcId="{49FDED2D-6FA9-4C41-8DBE-A3F17774A7DB}" destId="{DA32B7B6-1FEF-44E2-87D0-1CDE7661C75C}" srcOrd="1" destOrd="0" presId="urn:microsoft.com/office/officeart/2009/layout/CirclePicture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7070236"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6721822"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281968"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327688"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5933554" y="635424"/>
          <a:ext cx="788268" cy="91440"/>
        </a:xfrm>
        <a:custGeom>
          <a:avLst/>
          <a:gdLst/>
          <a:ahLst/>
          <a:cxnLst/>
          <a:rect l="0" t="0" r="0" b="0"/>
          <a:pathLst>
            <a:path>
              <a:moveTo>
                <a:pt x="0" y="45720"/>
              </a:moveTo>
              <a:lnTo>
                <a:pt x="0" y="91224"/>
              </a:lnTo>
              <a:lnTo>
                <a:pt x="788268" y="91224"/>
              </a:lnTo>
              <a:lnTo>
                <a:pt x="788268"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493700"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145285"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705431"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51151"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145285" y="635424"/>
          <a:ext cx="788268" cy="91440"/>
        </a:xfrm>
        <a:custGeom>
          <a:avLst/>
          <a:gdLst/>
          <a:ahLst/>
          <a:cxnLst/>
          <a:rect l="0" t="0" r="0" b="0"/>
          <a:pathLst>
            <a:path>
              <a:moveTo>
                <a:pt x="788268" y="45720"/>
              </a:moveTo>
              <a:lnTo>
                <a:pt x="788268"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357017" y="258488"/>
          <a:ext cx="1576536" cy="91440"/>
        </a:xfrm>
        <a:custGeom>
          <a:avLst/>
          <a:gdLst/>
          <a:ahLst/>
          <a:cxnLst/>
          <a:rect l="0" t="0" r="0" b="0"/>
          <a:pathLst>
            <a:path>
              <a:moveTo>
                <a:pt x="0" y="45720"/>
              </a:moveTo>
              <a:lnTo>
                <a:pt x="0" y="91224"/>
              </a:lnTo>
              <a:lnTo>
                <a:pt x="1576536" y="91224"/>
              </a:lnTo>
              <a:lnTo>
                <a:pt x="1576536" y="1360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917163"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568749"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3128895"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3174615"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2780481" y="635424"/>
          <a:ext cx="788268" cy="91440"/>
        </a:xfrm>
        <a:custGeom>
          <a:avLst/>
          <a:gdLst/>
          <a:ahLst/>
          <a:cxnLst/>
          <a:rect l="0" t="0" r="0" b="0"/>
          <a:pathLst>
            <a:path>
              <a:moveTo>
                <a:pt x="0" y="45720"/>
              </a:moveTo>
              <a:lnTo>
                <a:pt x="0" y="91224"/>
              </a:lnTo>
              <a:lnTo>
                <a:pt x="788268" y="91224"/>
              </a:lnTo>
              <a:lnTo>
                <a:pt x="788268"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2340627"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1992213"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552359"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1598079"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1992213" y="635424"/>
          <a:ext cx="788268" cy="91440"/>
        </a:xfrm>
        <a:custGeom>
          <a:avLst/>
          <a:gdLst/>
          <a:ahLst/>
          <a:cxnLst/>
          <a:rect l="0" t="0" r="0" b="0"/>
          <a:pathLst>
            <a:path>
              <a:moveTo>
                <a:pt x="788268" y="45720"/>
              </a:moveTo>
              <a:lnTo>
                <a:pt x="788268"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2780481" y="258488"/>
          <a:ext cx="1576536" cy="91440"/>
        </a:xfrm>
        <a:custGeom>
          <a:avLst/>
          <a:gdLst/>
          <a:ahLst/>
          <a:cxnLst/>
          <a:rect l="0" t="0" r="0" b="0"/>
          <a:pathLst>
            <a:path>
              <a:moveTo>
                <a:pt x="1576536" y="45720"/>
              </a:moveTo>
              <a:lnTo>
                <a:pt x="1576536" y="91224"/>
              </a:lnTo>
              <a:lnTo>
                <a:pt x="0" y="91224"/>
              </a:lnTo>
              <a:lnTo>
                <a:pt x="0" y="1360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4213696" y="17565"/>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500339" y="16849"/>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N</a:t>
          </a:r>
        </a:p>
      </dsp:txBody>
      <dsp:txXfrm>
        <a:off x="4500339" y="16849"/>
        <a:ext cx="429964" cy="286642"/>
      </dsp:txXfrm>
    </dsp:sp>
    <dsp:sp modelId="{F9BC4222-C6F5-43DD-9A38-7481BA9B18B3}">
      <dsp:nvSpPr>
        <dsp:cNvPr id="0" name=""/>
        <dsp:cNvSpPr/>
      </dsp:nvSpPr>
      <dsp:spPr>
        <a:xfrm>
          <a:off x="2637159" y="394501"/>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923802" y="393784"/>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2923802" y="393784"/>
        <a:ext cx="429964" cy="286642"/>
      </dsp:txXfrm>
    </dsp:sp>
    <dsp:sp modelId="{64BDD2C2-C1AB-43A7-92CE-67B12D54DF77}">
      <dsp:nvSpPr>
        <dsp:cNvPr id="0" name=""/>
        <dsp:cNvSpPr/>
      </dsp:nvSpPr>
      <dsp:spPr>
        <a:xfrm>
          <a:off x="1848891" y="771436"/>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2135534"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2135534" y="770720"/>
        <a:ext cx="429964" cy="286642"/>
      </dsp:txXfrm>
    </dsp:sp>
    <dsp:sp modelId="{A05EFD15-CF14-4CC7-B5FA-5AC79995D46E}">
      <dsp:nvSpPr>
        <dsp:cNvPr id="0" name=""/>
        <dsp:cNvSpPr/>
      </dsp:nvSpPr>
      <dsp:spPr>
        <a:xfrm>
          <a:off x="1454757" y="1148372"/>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1741400"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1741400" y="1147655"/>
        <a:ext cx="429964" cy="286642"/>
      </dsp:txXfrm>
    </dsp:sp>
    <dsp:sp modelId="{D8EBA000-714F-4D4C-89B0-A63B2C6DD514}">
      <dsp:nvSpPr>
        <dsp:cNvPr id="0" name=""/>
        <dsp:cNvSpPr/>
      </dsp:nvSpPr>
      <dsp:spPr>
        <a:xfrm>
          <a:off x="1454757"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1741400"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OOO</a:t>
          </a:r>
        </a:p>
      </dsp:txBody>
      <dsp:txXfrm>
        <a:off x="1741400" y="1524591"/>
        <a:ext cx="429964" cy="286642"/>
      </dsp:txXfrm>
    </dsp:sp>
    <dsp:sp modelId="{246D0B8C-26CF-4B1C-B5CB-F9E559EED1B3}">
      <dsp:nvSpPr>
        <dsp:cNvPr id="0" name=""/>
        <dsp:cNvSpPr/>
      </dsp:nvSpPr>
      <dsp:spPr>
        <a:xfrm>
          <a:off x="2243025" y="1148372"/>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2529668"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2529668" y="1147655"/>
        <a:ext cx="429964" cy="286642"/>
      </dsp:txXfrm>
    </dsp:sp>
    <dsp:sp modelId="{6931B3CD-3BBF-44BB-B51B-0C127E784408}">
      <dsp:nvSpPr>
        <dsp:cNvPr id="0" name=""/>
        <dsp:cNvSpPr/>
      </dsp:nvSpPr>
      <dsp:spPr>
        <a:xfrm>
          <a:off x="2243025"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2529668"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OOV</a:t>
          </a:r>
        </a:p>
      </dsp:txBody>
      <dsp:txXfrm>
        <a:off x="2529668" y="1524591"/>
        <a:ext cx="429964" cy="286642"/>
      </dsp:txXfrm>
    </dsp:sp>
    <dsp:sp modelId="{5A53BACC-C3F4-4FFB-8BF6-2EB151BE7B17}">
      <dsp:nvSpPr>
        <dsp:cNvPr id="0" name=""/>
        <dsp:cNvSpPr/>
      </dsp:nvSpPr>
      <dsp:spPr>
        <a:xfrm>
          <a:off x="3425428" y="771436"/>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712071"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3712071" y="770720"/>
        <a:ext cx="429964" cy="286642"/>
      </dsp:txXfrm>
    </dsp:sp>
    <dsp:sp modelId="{C355B9A0-7364-43B6-A5AB-0C2C7F4B4739}">
      <dsp:nvSpPr>
        <dsp:cNvPr id="0" name=""/>
        <dsp:cNvSpPr/>
      </dsp:nvSpPr>
      <dsp:spPr>
        <a:xfrm>
          <a:off x="3031294"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3317937"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3317937" y="1147655"/>
        <a:ext cx="429964" cy="286642"/>
      </dsp:txXfrm>
    </dsp:sp>
    <dsp:sp modelId="{984A0073-4C55-4D10-952D-C47A6CEA0052}">
      <dsp:nvSpPr>
        <dsp:cNvPr id="0" name=""/>
        <dsp:cNvSpPr/>
      </dsp:nvSpPr>
      <dsp:spPr>
        <a:xfrm>
          <a:off x="3031294" y="1525307"/>
          <a:ext cx="286642" cy="286642"/>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3317937"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OVO</a:t>
          </a:r>
        </a:p>
      </dsp:txBody>
      <dsp:txXfrm>
        <a:off x="3317937" y="1524591"/>
        <a:ext cx="429964" cy="286642"/>
      </dsp:txXfrm>
    </dsp:sp>
    <dsp:sp modelId="{36658032-2B96-44BC-8CEA-F792AE34629B}">
      <dsp:nvSpPr>
        <dsp:cNvPr id="0" name=""/>
        <dsp:cNvSpPr/>
      </dsp:nvSpPr>
      <dsp:spPr>
        <a:xfrm>
          <a:off x="3819562"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4106205"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4106205" y="1147655"/>
        <a:ext cx="429964" cy="286642"/>
      </dsp:txXfrm>
    </dsp:sp>
    <dsp:sp modelId="{F50BB580-E9DE-48B3-818D-83F8E1F5165B}">
      <dsp:nvSpPr>
        <dsp:cNvPr id="0" name=""/>
        <dsp:cNvSpPr/>
      </dsp:nvSpPr>
      <dsp:spPr>
        <a:xfrm>
          <a:off x="3819562"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4106205"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OVV</a:t>
          </a:r>
        </a:p>
      </dsp:txBody>
      <dsp:txXfrm>
        <a:off x="4106205" y="1524591"/>
        <a:ext cx="429964" cy="286642"/>
      </dsp:txXfrm>
    </dsp:sp>
    <dsp:sp modelId="{40E1CFD4-BFB1-4A23-B83E-0EB5E9E958B7}">
      <dsp:nvSpPr>
        <dsp:cNvPr id="0" name=""/>
        <dsp:cNvSpPr/>
      </dsp:nvSpPr>
      <dsp:spPr>
        <a:xfrm>
          <a:off x="5790232" y="394501"/>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076875" y="393784"/>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6076875" y="393784"/>
        <a:ext cx="429964" cy="286642"/>
      </dsp:txXfrm>
    </dsp:sp>
    <dsp:sp modelId="{60721BE1-03FA-4378-9E63-656272EABED4}">
      <dsp:nvSpPr>
        <dsp:cNvPr id="0" name=""/>
        <dsp:cNvSpPr/>
      </dsp:nvSpPr>
      <dsp:spPr>
        <a:xfrm>
          <a:off x="5001964" y="771436"/>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288607"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5288607" y="770720"/>
        <a:ext cx="429964" cy="286642"/>
      </dsp:txXfrm>
    </dsp:sp>
    <dsp:sp modelId="{3D461C81-84B3-4D70-9493-B53523A0FB32}">
      <dsp:nvSpPr>
        <dsp:cNvPr id="0" name=""/>
        <dsp:cNvSpPr/>
      </dsp:nvSpPr>
      <dsp:spPr>
        <a:xfrm>
          <a:off x="4607830"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894473"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4894473" y="1147655"/>
        <a:ext cx="429964" cy="286642"/>
      </dsp:txXfrm>
    </dsp:sp>
    <dsp:sp modelId="{78993F3E-089F-4FD0-B800-E8FE15D04C19}">
      <dsp:nvSpPr>
        <dsp:cNvPr id="0" name=""/>
        <dsp:cNvSpPr/>
      </dsp:nvSpPr>
      <dsp:spPr>
        <a:xfrm>
          <a:off x="4607830"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894473"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VOO</a:t>
          </a:r>
        </a:p>
      </dsp:txBody>
      <dsp:txXfrm>
        <a:off x="4894473" y="1524591"/>
        <a:ext cx="429964" cy="286642"/>
      </dsp:txXfrm>
    </dsp:sp>
    <dsp:sp modelId="{C8D0E57C-EDB8-406F-B430-872B9C5AFFC4}">
      <dsp:nvSpPr>
        <dsp:cNvPr id="0" name=""/>
        <dsp:cNvSpPr/>
      </dsp:nvSpPr>
      <dsp:spPr>
        <a:xfrm>
          <a:off x="5396098"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5682741"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5682741" y="1147655"/>
        <a:ext cx="429964" cy="286642"/>
      </dsp:txXfrm>
    </dsp:sp>
    <dsp:sp modelId="{B3F61986-8967-47DB-B79B-A48A533877D1}">
      <dsp:nvSpPr>
        <dsp:cNvPr id="0" name=""/>
        <dsp:cNvSpPr/>
      </dsp:nvSpPr>
      <dsp:spPr>
        <a:xfrm>
          <a:off x="5396098"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5682741"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VOV</a:t>
          </a:r>
        </a:p>
      </dsp:txBody>
      <dsp:txXfrm>
        <a:off x="5682741" y="1524591"/>
        <a:ext cx="429964" cy="286642"/>
      </dsp:txXfrm>
    </dsp:sp>
    <dsp:sp modelId="{C200CA9C-EA2F-48EF-A002-D60FDB13618A}">
      <dsp:nvSpPr>
        <dsp:cNvPr id="0" name=""/>
        <dsp:cNvSpPr/>
      </dsp:nvSpPr>
      <dsp:spPr>
        <a:xfrm>
          <a:off x="6578500" y="771436"/>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6865143"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6865143" y="770720"/>
        <a:ext cx="429964" cy="286642"/>
      </dsp:txXfrm>
    </dsp:sp>
    <dsp:sp modelId="{C1A13F51-EECB-429C-8954-74BABED07F6C}">
      <dsp:nvSpPr>
        <dsp:cNvPr id="0" name=""/>
        <dsp:cNvSpPr/>
      </dsp:nvSpPr>
      <dsp:spPr>
        <a:xfrm>
          <a:off x="6184366"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6471009"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6471009" y="1147655"/>
        <a:ext cx="429964" cy="286642"/>
      </dsp:txXfrm>
    </dsp:sp>
    <dsp:sp modelId="{28B7AB0F-A797-43AB-83D0-342FD3346B62}">
      <dsp:nvSpPr>
        <dsp:cNvPr id="0" name=""/>
        <dsp:cNvSpPr/>
      </dsp:nvSpPr>
      <dsp:spPr>
        <a:xfrm>
          <a:off x="6184366"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6471009"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VVO</a:t>
          </a:r>
        </a:p>
      </dsp:txBody>
      <dsp:txXfrm>
        <a:off x="6471009" y="1524591"/>
        <a:ext cx="429964" cy="286642"/>
      </dsp:txXfrm>
    </dsp:sp>
    <dsp:sp modelId="{A48B028E-5238-41EF-8721-EC9766C588F2}">
      <dsp:nvSpPr>
        <dsp:cNvPr id="0" name=""/>
        <dsp:cNvSpPr/>
      </dsp:nvSpPr>
      <dsp:spPr>
        <a:xfrm>
          <a:off x="6972634"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7259277"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7259277" y="1147655"/>
        <a:ext cx="429964" cy="286642"/>
      </dsp:txXfrm>
    </dsp:sp>
    <dsp:sp modelId="{EF07AB7D-9EE3-4B41-904A-FB925FCCF513}">
      <dsp:nvSpPr>
        <dsp:cNvPr id="0" name=""/>
        <dsp:cNvSpPr/>
      </dsp:nvSpPr>
      <dsp:spPr>
        <a:xfrm>
          <a:off x="6972634"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7259277"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VVV</a:t>
          </a:r>
        </a:p>
      </dsp:txBody>
      <dsp:txXfrm>
        <a:off x="7259277" y="1524591"/>
        <a:ext cx="429964" cy="28664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7070236"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6721822"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281968"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327688"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5933554" y="635424"/>
          <a:ext cx="788268" cy="91440"/>
        </a:xfrm>
        <a:custGeom>
          <a:avLst/>
          <a:gdLst/>
          <a:ahLst/>
          <a:cxnLst/>
          <a:rect l="0" t="0" r="0" b="0"/>
          <a:pathLst>
            <a:path>
              <a:moveTo>
                <a:pt x="0" y="45720"/>
              </a:moveTo>
              <a:lnTo>
                <a:pt x="0" y="91224"/>
              </a:lnTo>
              <a:lnTo>
                <a:pt x="788268" y="91224"/>
              </a:lnTo>
              <a:lnTo>
                <a:pt x="788268"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493700"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145285"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705431"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51151"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145285" y="635424"/>
          <a:ext cx="788268" cy="91440"/>
        </a:xfrm>
        <a:custGeom>
          <a:avLst/>
          <a:gdLst/>
          <a:ahLst/>
          <a:cxnLst/>
          <a:rect l="0" t="0" r="0" b="0"/>
          <a:pathLst>
            <a:path>
              <a:moveTo>
                <a:pt x="788268" y="45720"/>
              </a:moveTo>
              <a:lnTo>
                <a:pt x="788268"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357017" y="258488"/>
          <a:ext cx="1576536" cy="91440"/>
        </a:xfrm>
        <a:custGeom>
          <a:avLst/>
          <a:gdLst/>
          <a:ahLst/>
          <a:cxnLst/>
          <a:rect l="0" t="0" r="0" b="0"/>
          <a:pathLst>
            <a:path>
              <a:moveTo>
                <a:pt x="0" y="45720"/>
              </a:moveTo>
              <a:lnTo>
                <a:pt x="0" y="91224"/>
              </a:lnTo>
              <a:lnTo>
                <a:pt x="1576536" y="91224"/>
              </a:lnTo>
              <a:lnTo>
                <a:pt x="1576536" y="1360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917163"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568749"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3128895"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3174615"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2780481" y="635424"/>
          <a:ext cx="788268" cy="91440"/>
        </a:xfrm>
        <a:custGeom>
          <a:avLst/>
          <a:gdLst/>
          <a:ahLst/>
          <a:cxnLst/>
          <a:rect l="0" t="0" r="0" b="0"/>
          <a:pathLst>
            <a:path>
              <a:moveTo>
                <a:pt x="0" y="45720"/>
              </a:moveTo>
              <a:lnTo>
                <a:pt x="0" y="91224"/>
              </a:lnTo>
              <a:lnTo>
                <a:pt x="788268" y="91224"/>
              </a:lnTo>
              <a:lnTo>
                <a:pt x="788268"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2340627"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1992213"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552359"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1598079"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1992213" y="635424"/>
          <a:ext cx="788268" cy="91440"/>
        </a:xfrm>
        <a:custGeom>
          <a:avLst/>
          <a:gdLst/>
          <a:ahLst/>
          <a:cxnLst/>
          <a:rect l="0" t="0" r="0" b="0"/>
          <a:pathLst>
            <a:path>
              <a:moveTo>
                <a:pt x="788268" y="45720"/>
              </a:moveTo>
              <a:lnTo>
                <a:pt x="788268"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2780481" y="258488"/>
          <a:ext cx="1576536" cy="91440"/>
        </a:xfrm>
        <a:custGeom>
          <a:avLst/>
          <a:gdLst/>
          <a:ahLst/>
          <a:cxnLst/>
          <a:rect l="0" t="0" r="0" b="0"/>
          <a:pathLst>
            <a:path>
              <a:moveTo>
                <a:pt x="1576536" y="45720"/>
              </a:moveTo>
              <a:lnTo>
                <a:pt x="1576536" y="91224"/>
              </a:lnTo>
              <a:lnTo>
                <a:pt x="0" y="91224"/>
              </a:lnTo>
              <a:lnTo>
                <a:pt x="0" y="1360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4213696" y="17565"/>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500339" y="16849"/>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N</a:t>
          </a:r>
        </a:p>
      </dsp:txBody>
      <dsp:txXfrm>
        <a:off x="4500339" y="16849"/>
        <a:ext cx="429964" cy="286642"/>
      </dsp:txXfrm>
    </dsp:sp>
    <dsp:sp modelId="{F9BC4222-C6F5-43DD-9A38-7481BA9B18B3}">
      <dsp:nvSpPr>
        <dsp:cNvPr id="0" name=""/>
        <dsp:cNvSpPr/>
      </dsp:nvSpPr>
      <dsp:spPr>
        <a:xfrm>
          <a:off x="2637159" y="394501"/>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923802" y="393784"/>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2923802" y="393784"/>
        <a:ext cx="429964" cy="286642"/>
      </dsp:txXfrm>
    </dsp:sp>
    <dsp:sp modelId="{64BDD2C2-C1AB-43A7-92CE-67B12D54DF77}">
      <dsp:nvSpPr>
        <dsp:cNvPr id="0" name=""/>
        <dsp:cNvSpPr/>
      </dsp:nvSpPr>
      <dsp:spPr>
        <a:xfrm>
          <a:off x="1848891" y="771436"/>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2135534"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2135534" y="770720"/>
        <a:ext cx="429964" cy="286642"/>
      </dsp:txXfrm>
    </dsp:sp>
    <dsp:sp modelId="{A05EFD15-CF14-4CC7-B5FA-5AC79995D46E}">
      <dsp:nvSpPr>
        <dsp:cNvPr id="0" name=""/>
        <dsp:cNvSpPr/>
      </dsp:nvSpPr>
      <dsp:spPr>
        <a:xfrm>
          <a:off x="1454757" y="1148372"/>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1741400"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1741400" y="1147655"/>
        <a:ext cx="429964" cy="286642"/>
      </dsp:txXfrm>
    </dsp:sp>
    <dsp:sp modelId="{D8EBA000-714F-4D4C-89B0-A63B2C6DD514}">
      <dsp:nvSpPr>
        <dsp:cNvPr id="0" name=""/>
        <dsp:cNvSpPr/>
      </dsp:nvSpPr>
      <dsp:spPr>
        <a:xfrm>
          <a:off x="1454757"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1741400"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r>
            <a:rPr lang="en-US" sz="1300" kern="1200" dirty="0">
              <a:solidFill>
                <a:srgbClr val="0070C0"/>
              </a:solidFill>
            </a:rPr>
            <a:t>O</a:t>
          </a:r>
          <a:r>
            <a:rPr lang="en-US" sz="1300" kern="1200" dirty="0"/>
            <a:t>O</a:t>
          </a:r>
        </a:p>
      </dsp:txBody>
      <dsp:txXfrm>
        <a:off x="1741400" y="1524591"/>
        <a:ext cx="429964" cy="286642"/>
      </dsp:txXfrm>
    </dsp:sp>
    <dsp:sp modelId="{246D0B8C-26CF-4B1C-B5CB-F9E559EED1B3}">
      <dsp:nvSpPr>
        <dsp:cNvPr id="0" name=""/>
        <dsp:cNvSpPr/>
      </dsp:nvSpPr>
      <dsp:spPr>
        <a:xfrm>
          <a:off x="2243025" y="1148372"/>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2529668"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2529668" y="1147655"/>
        <a:ext cx="429964" cy="286642"/>
      </dsp:txXfrm>
    </dsp:sp>
    <dsp:sp modelId="{6931B3CD-3BBF-44BB-B51B-0C127E784408}">
      <dsp:nvSpPr>
        <dsp:cNvPr id="0" name=""/>
        <dsp:cNvSpPr/>
      </dsp:nvSpPr>
      <dsp:spPr>
        <a:xfrm>
          <a:off x="2243025"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2529668"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r>
            <a:rPr lang="en-US" sz="1300" kern="1200" dirty="0">
              <a:solidFill>
                <a:srgbClr val="0070C0"/>
              </a:solidFill>
            </a:rPr>
            <a:t>O</a:t>
          </a:r>
          <a:r>
            <a:rPr lang="en-US" sz="1300" kern="1200" dirty="0"/>
            <a:t>V</a:t>
          </a:r>
        </a:p>
      </dsp:txBody>
      <dsp:txXfrm>
        <a:off x="2529668" y="1524591"/>
        <a:ext cx="429964" cy="286642"/>
      </dsp:txXfrm>
    </dsp:sp>
    <dsp:sp modelId="{5A53BACC-C3F4-4FFB-8BF6-2EB151BE7B17}">
      <dsp:nvSpPr>
        <dsp:cNvPr id="0" name=""/>
        <dsp:cNvSpPr/>
      </dsp:nvSpPr>
      <dsp:spPr>
        <a:xfrm>
          <a:off x="3425428" y="771436"/>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712071"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3712071" y="770720"/>
        <a:ext cx="429964" cy="286642"/>
      </dsp:txXfrm>
    </dsp:sp>
    <dsp:sp modelId="{C355B9A0-7364-43B6-A5AB-0C2C7F4B4739}">
      <dsp:nvSpPr>
        <dsp:cNvPr id="0" name=""/>
        <dsp:cNvSpPr/>
      </dsp:nvSpPr>
      <dsp:spPr>
        <a:xfrm>
          <a:off x="3031294"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3317937"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3317937" y="1147655"/>
        <a:ext cx="429964" cy="286642"/>
      </dsp:txXfrm>
    </dsp:sp>
    <dsp:sp modelId="{984A0073-4C55-4D10-952D-C47A6CEA0052}">
      <dsp:nvSpPr>
        <dsp:cNvPr id="0" name=""/>
        <dsp:cNvSpPr/>
      </dsp:nvSpPr>
      <dsp:spPr>
        <a:xfrm>
          <a:off x="3031294" y="1525307"/>
          <a:ext cx="286642" cy="286642"/>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3317937"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OVO</a:t>
          </a:r>
        </a:p>
      </dsp:txBody>
      <dsp:txXfrm>
        <a:off x="3317937" y="1524591"/>
        <a:ext cx="429964" cy="286642"/>
      </dsp:txXfrm>
    </dsp:sp>
    <dsp:sp modelId="{36658032-2B96-44BC-8CEA-F792AE34629B}">
      <dsp:nvSpPr>
        <dsp:cNvPr id="0" name=""/>
        <dsp:cNvSpPr/>
      </dsp:nvSpPr>
      <dsp:spPr>
        <a:xfrm>
          <a:off x="3819562"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4106205"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4106205" y="1147655"/>
        <a:ext cx="429964" cy="286642"/>
      </dsp:txXfrm>
    </dsp:sp>
    <dsp:sp modelId="{F50BB580-E9DE-48B3-818D-83F8E1F5165B}">
      <dsp:nvSpPr>
        <dsp:cNvPr id="0" name=""/>
        <dsp:cNvSpPr/>
      </dsp:nvSpPr>
      <dsp:spPr>
        <a:xfrm>
          <a:off x="3819562"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4106205"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OVV</a:t>
          </a:r>
        </a:p>
      </dsp:txBody>
      <dsp:txXfrm>
        <a:off x="4106205" y="1524591"/>
        <a:ext cx="429964" cy="286642"/>
      </dsp:txXfrm>
    </dsp:sp>
    <dsp:sp modelId="{40E1CFD4-BFB1-4A23-B83E-0EB5E9E958B7}">
      <dsp:nvSpPr>
        <dsp:cNvPr id="0" name=""/>
        <dsp:cNvSpPr/>
      </dsp:nvSpPr>
      <dsp:spPr>
        <a:xfrm>
          <a:off x="5790232" y="394501"/>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076875" y="393784"/>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6076875" y="393784"/>
        <a:ext cx="429964" cy="286642"/>
      </dsp:txXfrm>
    </dsp:sp>
    <dsp:sp modelId="{60721BE1-03FA-4378-9E63-656272EABED4}">
      <dsp:nvSpPr>
        <dsp:cNvPr id="0" name=""/>
        <dsp:cNvSpPr/>
      </dsp:nvSpPr>
      <dsp:spPr>
        <a:xfrm>
          <a:off x="5001964" y="771436"/>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288607"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5288607" y="770720"/>
        <a:ext cx="429964" cy="286642"/>
      </dsp:txXfrm>
    </dsp:sp>
    <dsp:sp modelId="{3D461C81-84B3-4D70-9493-B53523A0FB32}">
      <dsp:nvSpPr>
        <dsp:cNvPr id="0" name=""/>
        <dsp:cNvSpPr/>
      </dsp:nvSpPr>
      <dsp:spPr>
        <a:xfrm>
          <a:off x="4607830"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894473"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4894473" y="1147655"/>
        <a:ext cx="429964" cy="286642"/>
      </dsp:txXfrm>
    </dsp:sp>
    <dsp:sp modelId="{78993F3E-089F-4FD0-B800-E8FE15D04C19}">
      <dsp:nvSpPr>
        <dsp:cNvPr id="0" name=""/>
        <dsp:cNvSpPr/>
      </dsp:nvSpPr>
      <dsp:spPr>
        <a:xfrm>
          <a:off x="4607830"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894473"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r>
            <a:rPr lang="en-US" sz="1300" kern="1200" dirty="0">
              <a:solidFill>
                <a:srgbClr val="0070C0"/>
              </a:solidFill>
            </a:rPr>
            <a:t>O</a:t>
          </a:r>
          <a:r>
            <a:rPr lang="en-US" sz="1300" kern="1200" dirty="0"/>
            <a:t>O</a:t>
          </a:r>
        </a:p>
      </dsp:txBody>
      <dsp:txXfrm>
        <a:off x="4894473" y="1524591"/>
        <a:ext cx="429964" cy="286642"/>
      </dsp:txXfrm>
    </dsp:sp>
    <dsp:sp modelId="{C8D0E57C-EDB8-406F-B430-872B9C5AFFC4}">
      <dsp:nvSpPr>
        <dsp:cNvPr id="0" name=""/>
        <dsp:cNvSpPr/>
      </dsp:nvSpPr>
      <dsp:spPr>
        <a:xfrm>
          <a:off x="5396098"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5682741"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5682741" y="1147655"/>
        <a:ext cx="429964" cy="286642"/>
      </dsp:txXfrm>
    </dsp:sp>
    <dsp:sp modelId="{B3F61986-8967-47DB-B79B-A48A533877D1}">
      <dsp:nvSpPr>
        <dsp:cNvPr id="0" name=""/>
        <dsp:cNvSpPr/>
      </dsp:nvSpPr>
      <dsp:spPr>
        <a:xfrm>
          <a:off x="5396098"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5682741"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r>
            <a:rPr lang="en-US" sz="1300" kern="1200" dirty="0">
              <a:solidFill>
                <a:srgbClr val="0070C0"/>
              </a:solidFill>
            </a:rPr>
            <a:t>O</a:t>
          </a:r>
          <a:r>
            <a:rPr lang="en-US" sz="1300" kern="1200" dirty="0"/>
            <a:t>V</a:t>
          </a:r>
        </a:p>
      </dsp:txBody>
      <dsp:txXfrm>
        <a:off x="5682741" y="1524591"/>
        <a:ext cx="429964" cy="286642"/>
      </dsp:txXfrm>
    </dsp:sp>
    <dsp:sp modelId="{C200CA9C-EA2F-48EF-A002-D60FDB13618A}">
      <dsp:nvSpPr>
        <dsp:cNvPr id="0" name=""/>
        <dsp:cNvSpPr/>
      </dsp:nvSpPr>
      <dsp:spPr>
        <a:xfrm>
          <a:off x="6578500" y="771436"/>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6865143"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6865143" y="770720"/>
        <a:ext cx="429964" cy="286642"/>
      </dsp:txXfrm>
    </dsp:sp>
    <dsp:sp modelId="{C1A13F51-EECB-429C-8954-74BABED07F6C}">
      <dsp:nvSpPr>
        <dsp:cNvPr id="0" name=""/>
        <dsp:cNvSpPr/>
      </dsp:nvSpPr>
      <dsp:spPr>
        <a:xfrm>
          <a:off x="6184366"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6471009"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6471009" y="1147655"/>
        <a:ext cx="429964" cy="286642"/>
      </dsp:txXfrm>
    </dsp:sp>
    <dsp:sp modelId="{28B7AB0F-A797-43AB-83D0-342FD3346B62}">
      <dsp:nvSpPr>
        <dsp:cNvPr id="0" name=""/>
        <dsp:cNvSpPr/>
      </dsp:nvSpPr>
      <dsp:spPr>
        <a:xfrm>
          <a:off x="6184366"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6471009"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VVO</a:t>
          </a:r>
        </a:p>
      </dsp:txBody>
      <dsp:txXfrm>
        <a:off x="6471009" y="1524591"/>
        <a:ext cx="429964" cy="286642"/>
      </dsp:txXfrm>
    </dsp:sp>
    <dsp:sp modelId="{A48B028E-5238-41EF-8721-EC9766C588F2}">
      <dsp:nvSpPr>
        <dsp:cNvPr id="0" name=""/>
        <dsp:cNvSpPr/>
      </dsp:nvSpPr>
      <dsp:spPr>
        <a:xfrm>
          <a:off x="6972634"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7259277"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7259277" y="1147655"/>
        <a:ext cx="429964" cy="286642"/>
      </dsp:txXfrm>
    </dsp:sp>
    <dsp:sp modelId="{EF07AB7D-9EE3-4B41-904A-FB925FCCF513}">
      <dsp:nvSpPr>
        <dsp:cNvPr id="0" name=""/>
        <dsp:cNvSpPr/>
      </dsp:nvSpPr>
      <dsp:spPr>
        <a:xfrm>
          <a:off x="6972634"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7259277"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VVV</a:t>
          </a:r>
        </a:p>
      </dsp:txBody>
      <dsp:txXfrm>
        <a:off x="7259277" y="1524591"/>
        <a:ext cx="429964" cy="28664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7070236"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6721822"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281968"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327688"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5933554" y="635424"/>
          <a:ext cx="788268" cy="91440"/>
        </a:xfrm>
        <a:custGeom>
          <a:avLst/>
          <a:gdLst/>
          <a:ahLst/>
          <a:cxnLst/>
          <a:rect l="0" t="0" r="0" b="0"/>
          <a:pathLst>
            <a:path>
              <a:moveTo>
                <a:pt x="0" y="45720"/>
              </a:moveTo>
              <a:lnTo>
                <a:pt x="0" y="91224"/>
              </a:lnTo>
              <a:lnTo>
                <a:pt x="788268" y="91224"/>
              </a:lnTo>
              <a:lnTo>
                <a:pt x="788268"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493700"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145285"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705431"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51151"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145285" y="635424"/>
          <a:ext cx="788268" cy="91440"/>
        </a:xfrm>
        <a:custGeom>
          <a:avLst/>
          <a:gdLst/>
          <a:ahLst/>
          <a:cxnLst/>
          <a:rect l="0" t="0" r="0" b="0"/>
          <a:pathLst>
            <a:path>
              <a:moveTo>
                <a:pt x="788268" y="45720"/>
              </a:moveTo>
              <a:lnTo>
                <a:pt x="788268"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357017" y="258488"/>
          <a:ext cx="1576536" cy="91440"/>
        </a:xfrm>
        <a:custGeom>
          <a:avLst/>
          <a:gdLst/>
          <a:ahLst/>
          <a:cxnLst/>
          <a:rect l="0" t="0" r="0" b="0"/>
          <a:pathLst>
            <a:path>
              <a:moveTo>
                <a:pt x="0" y="45720"/>
              </a:moveTo>
              <a:lnTo>
                <a:pt x="0" y="91224"/>
              </a:lnTo>
              <a:lnTo>
                <a:pt x="1576536" y="91224"/>
              </a:lnTo>
              <a:lnTo>
                <a:pt x="1576536" y="1360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917163"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568749"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3128895"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3174615"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2780481" y="635424"/>
          <a:ext cx="788268" cy="91440"/>
        </a:xfrm>
        <a:custGeom>
          <a:avLst/>
          <a:gdLst/>
          <a:ahLst/>
          <a:cxnLst/>
          <a:rect l="0" t="0" r="0" b="0"/>
          <a:pathLst>
            <a:path>
              <a:moveTo>
                <a:pt x="0" y="45720"/>
              </a:moveTo>
              <a:lnTo>
                <a:pt x="0" y="91224"/>
              </a:lnTo>
              <a:lnTo>
                <a:pt x="788268" y="91224"/>
              </a:lnTo>
              <a:lnTo>
                <a:pt x="788268"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2340627"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1992213" y="1012359"/>
          <a:ext cx="394134" cy="91440"/>
        </a:xfrm>
        <a:custGeom>
          <a:avLst/>
          <a:gdLst/>
          <a:ahLst/>
          <a:cxnLst/>
          <a:rect l="0" t="0" r="0" b="0"/>
          <a:pathLst>
            <a:path>
              <a:moveTo>
                <a:pt x="0" y="45720"/>
              </a:moveTo>
              <a:lnTo>
                <a:pt x="0" y="91224"/>
              </a:lnTo>
              <a:lnTo>
                <a:pt x="394134" y="91224"/>
              </a:lnTo>
              <a:lnTo>
                <a:pt x="394134"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552359" y="1389295"/>
          <a:ext cx="91440" cy="91440"/>
        </a:xfrm>
        <a:custGeom>
          <a:avLst/>
          <a:gdLst/>
          <a:ahLst/>
          <a:cxnLst/>
          <a:rect l="0" t="0" r="0" b="0"/>
          <a:pathLst>
            <a:path>
              <a:moveTo>
                <a:pt x="45720" y="45720"/>
              </a:moveTo>
              <a:lnTo>
                <a:pt x="4572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1598079" y="1012359"/>
          <a:ext cx="394134" cy="91440"/>
        </a:xfrm>
        <a:custGeom>
          <a:avLst/>
          <a:gdLst/>
          <a:ahLst/>
          <a:cxnLst/>
          <a:rect l="0" t="0" r="0" b="0"/>
          <a:pathLst>
            <a:path>
              <a:moveTo>
                <a:pt x="394134" y="45720"/>
              </a:moveTo>
              <a:lnTo>
                <a:pt x="394134"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1992213" y="635424"/>
          <a:ext cx="788268" cy="91440"/>
        </a:xfrm>
        <a:custGeom>
          <a:avLst/>
          <a:gdLst/>
          <a:ahLst/>
          <a:cxnLst/>
          <a:rect l="0" t="0" r="0" b="0"/>
          <a:pathLst>
            <a:path>
              <a:moveTo>
                <a:pt x="788268" y="45720"/>
              </a:moveTo>
              <a:lnTo>
                <a:pt x="788268" y="91224"/>
              </a:lnTo>
              <a:lnTo>
                <a:pt x="0" y="91224"/>
              </a:lnTo>
              <a:lnTo>
                <a:pt x="0" y="13601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2780481" y="258488"/>
          <a:ext cx="1576536" cy="91440"/>
        </a:xfrm>
        <a:custGeom>
          <a:avLst/>
          <a:gdLst/>
          <a:ahLst/>
          <a:cxnLst/>
          <a:rect l="0" t="0" r="0" b="0"/>
          <a:pathLst>
            <a:path>
              <a:moveTo>
                <a:pt x="1576536" y="45720"/>
              </a:moveTo>
              <a:lnTo>
                <a:pt x="1576536" y="91224"/>
              </a:lnTo>
              <a:lnTo>
                <a:pt x="0" y="91224"/>
              </a:lnTo>
              <a:lnTo>
                <a:pt x="0" y="1360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4213696" y="17565"/>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500339" y="16849"/>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N</a:t>
          </a:r>
        </a:p>
      </dsp:txBody>
      <dsp:txXfrm>
        <a:off x="4500339" y="16849"/>
        <a:ext cx="429964" cy="286642"/>
      </dsp:txXfrm>
    </dsp:sp>
    <dsp:sp modelId="{F9BC4222-C6F5-43DD-9A38-7481BA9B18B3}">
      <dsp:nvSpPr>
        <dsp:cNvPr id="0" name=""/>
        <dsp:cNvSpPr/>
      </dsp:nvSpPr>
      <dsp:spPr>
        <a:xfrm>
          <a:off x="2637159" y="394501"/>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923802" y="393784"/>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2923802" y="393784"/>
        <a:ext cx="429964" cy="286642"/>
      </dsp:txXfrm>
    </dsp:sp>
    <dsp:sp modelId="{64BDD2C2-C1AB-43A7-92CE-67B12D54DF77}">
      <dsp:nvSpPr>
        <dsp:cNvPr id="0" name=""/>
        <dsp:cNvSpPr/>
      </dsp:nvSpPr>
      <dsp:spPr>
        <a:xfrm>
          <a:off x="1848891" y="771436"/>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2135534"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2135534" y="770720"/>
        <a:ext cx="429964" cy="286642"/>
      </dsp:txXfrm>
    </dsp:sp>
    <dsp:sp modelId="{A05EFD15-CF14-4CC7-B5FA-5AC79995D46E}">
      <dsp:nvSpPr>
        <dsp:cNvPr id="0" name=""/>
        <dsp:cNvSpPr/>
      </dsp:nvSpPr>
      <dsp:spPr>
        <a:xfrm>
          <a:off x="1454757" y="1148372"/>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1741400"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1741400" y="1147655"/>
        <a:ext cx="429964" cy="286642"/>
      </dsp:txXfrm>
    </dsp:sp>
    <dsp:sp modelId="{D8EBA000-714F-4D4C-89B0-A63B2C6DD514}">
      <dsp:nvSpPr>
        <dsp:cNvPr id="0" name=""/>
        <dsp:cNvSpPr/>
      </dsp:nvSpPr>
      <dsp:spPr>
        <a:xfrm>
          <a:off x="1454757"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1741400"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r>
            <a:rPr lang="en-US" sz="1300" kern="1200" dirty="0">
              <a:solidFill>
                <a:srgbClr val="0070C0"/>
              </a:solidFill>
            </a:rPr>
            <a:t>O</a:t>
          </a:r>
          <a:r>
            <a:rPr lang="en-US" sz="1300" kern="1200" dirty="0">
              <a:solidFill>
                <a:srgbClr val="00B050"/>
              </a:solidFill>
            </a:rPr>
            <a:t>O</a:t>
          </a:r>
        </a:p>
      </dsp:txBody>
      <dsp:txXfrm>
        <a:off x="1741400" y="1524591"/>
        <a:ext cx="429964" cy="286642"/>
      </dsp:txXfrm>
    </dsp:sp>
    <dsp:sp modelId="{246D0B8C-26CF-4B1C-B5CB-F9E559EED1B3}">
      <dsp:nvSpPr>
        <dsp:cNvPr id="0" name=""/>
        <dsp:cNvSpPr/>
      </dsp:nvSpPr>
      <dsp:spPr>
        <a:xfrm>
          <a:off x="2243025" y="1148372"/>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2529668"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2529668" y="1147655"/>
        <a:ext cx="429964" cy="286642"/>
      </dsp:txXfrm>
    </dsp:sp>
    <dsp:sp modelId="{6931B3CD-3BBF-44BB-B51B-0C127E784408}">
      <dsp:nvSpPr>
        <dsp:cNvPr id="0" name=""/>
        <dsp:cNvSpPr/>
      </dsp:nvSpPr>
      <dsp:spPr>
        <a:xfrm>
          <a:off x="2243025"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2529668"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solidFill>
                <a:schemeClr val="tx1"/>
              </a:solidFill>
            </a:rPr>
            <a:t>O</a:t>
          </a:r>
          <a:r>
            <a:rPr lang="en-US" sz="1300" kern="1200" dirty="0">
              <a:solidFill>
                <a:srgbClr val="0070C0"/>
              </a:solidFill>
            </a:rPr>
            <a:t>O</a:t>
          </a:r>
          <a:r>
            <a:rPr lang="en-US" sz="1300" kern="1200" dirty="0">
              <a:solidFill>
                <a:schemeClr val="tx1"/>
              </a:solidFill>
            </a:rPr>
            <a:t>V</a:t>
          </a:r>
        </a:p>
      </dsp:txBody>
      <dsp:txXfrm>
        <a:off x="2529668" y="1524591"/>
        <a:ext cx="429964" cy="286642"/>
      </dsp:txXfrm>
    </dsp:sp>
    <dsp:sp modelId="{5A53BACC-C3F4-4FFB-8BF6-2EB151BE7B17}">
      <dsp:nvSpPr>
        <dsp:cNvPr id="0" name=""/>
        <dsp:cNvSpPr/>
      </dsp:nvSpPr>
      <dsp:spPr>
        <a:xfrm>
          <a:off x="3425428" y="771436"/>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712071"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3712071" y="770720"/>
        <a:ext cx="429964" cy="286642"/>
      </dsp:txXfrm>
    </dsp:sp>
    <dsp:sp modelId="{C355B9A0-7364-43B6-A5AB-0C2C7F4B4739}">
      <dsp:nvSpPr>
        <dsp:cNvPr id="0" name=""/>
        <dsp:cNvSpPr/>
      </dsp:nvSpPr>
      <dsp:spPr>
        <a:xfrm>
          <a:off x="3031294"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3317937"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3317937" y="1147655"/>
        <a:ext cx="429964" cy="286642"/>
      </dsp:txXfrm>
    </dsp:sp>
    <dsp:sp modelId="{984A0073-4C55-4D10-952D-C47A6CEA0052}">
      <dsp:nvSpPr>
        <dsp:cNvPr id="0" name=""/>
        <dsp:cNvSpPr/>
      </dsp:nvSpPr>
      <dsp:spPr>
        <a:xfrm>
          <a:off x="3031294" y="1525307"/>
          <a:ext cx="286642" cy="286642"/>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3317937"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OV</a:t>
          </a:r>
          <a:r>
            <a:rPr lang="en-US" sz="1300" kern="1200" dirty="0">
              <a:solidFill>
                <a:srgbClr val="00B050"/>
              </a:solidFill>
            </a:rPr>
            <a:t>O</a:t>
          </a:r>
        </a:p>
      </dsp:txBody>
      <dsp:txXfrm>
        <a:off x="3317937" y="1524591"/>
        <a:ext cx="429964" cy="286642"/>
      </dsp:txXfrm>
    </dsp:sp>
    <dsp:sp modelId="{36658032-2B96-44BC-8CEA-F792AE34629B}">
      <dsp:nvSpPr>
        <dsp:cNvPr id="0" name=""/>
        <dsp:cNvSpPr/>
      </dsp:nvSpPr>
      <dsp:spPr>
        <a:xfrm>
          <a:off x="3819562"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4106205"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4106205" y="1147655"/>
        <a:ext cx="429964" cy="286642"/>
      </dsp:txXfrm>
    </dsp:sp>
    <dsp:sp modelId="{F50BB580-E9DE-48B3-818D-83F8E1F5165B}">
      <dsp:nvSpPr>
        <dsp:cNvPr id="0" name=""/>
        <dsp:cNvSpPr/>
      </dsp:nvSpPr>
      <dsp:spPr>
        <a:xfrm>
          <a:off x="3819562"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4106205"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OVV</a:t>
          </a:r>
        </a:p>
      </dsp:txBody>
      <dsp:txXfrm>
        <a:off x="4106205" y="1524591"/>
        <a:ext cx="429964" cy="286642"/>
      </dsp:txXfrm>
    </dsp:sp>
    <dsp:sp modelId="{40E1CFD4-BFB1-4A23-B83E-0EB5E9E958B7}">
      <dsp:nvSpPr>
        <dsp:cNvPr id="0" name=""/>
        <dsp:cNvSpPr/>
      </dsp:nvSpPr>
      <dsp:spPr>
        <a:xfrm>
          <a:off x="5790232" y="394501"/>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076875" y="393784"/>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6076875" y="393784"/>
        <a:ext cx="429964" cy="286642"/>
      </dsp:txXfrm>
    </dsp:sp>
    <dsp:sp modelId="{60721BE1-03FA-4378-9E63-656272EABED4}">
      <dsp:nvSpPr>
        <dsp:cNvPr id="0" name=""/>
        <dsp:cNvSpPr/>
      </dsp:nvSpPr>
      <dsp:spPr>
        <a:xfrm>
          <a:off x="5001964" y="771436"/>
          <a:ext cx="286642" cy="286642"/>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288607"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5288607" y="770720"/>
        <a:ext cx="429964" cy="286642"/>
      </dsp:txXfrm>
    </dsp:sp>
    <dsp:sp modelId="{3D461C81-84B3-4D70-9493-B53523A0FB32}">
      <dsp:nvSpPr>
        <dsp:cNvPr id="0" name=""/>
        <dsp:cNvSpPr/>
      </dsp:nvSpPr>
      <dsp:spPr>
        <a:xfrm>
          <a:off x="4607830"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894473"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4894473" y="1147655"/>
        <a:ext cx="429964" cy="286642"/>
      </dsp:txXfrm>
    </dsp:sp>
    <dsp:sp modelId="{78993F3E-089F-4FD0-B800-E8FE15D04C19}">
      <dsp:nvSpPr>
        <dsp:cNvPr id="0" name=""/>
        <dsp:cNvSpPr/>
      </dsp:nvSpPr>
      <dsp:spPr>
        <a:xfrm>
          <a:off x="4607830"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894473"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r>
            <a:rPr lang="en-US" sz="1300" kern="1200" dirty="0">
              <a:solidFill>
                <a:srgbClr val="0070C0"/>
              </a:solidFill>
            </a:rPr>
            <a:t>O</a:t>
          </a:r>
          <a:r>
            <a:rPr lang="en-US" sz="1300" kern="1200" dirty="0">
              <a:solidFill>
                <a:srgbClr val="00B050"/>
              </a:solidFill>
            </a:rPr>
            <a:t>O</a:t>
          </a:r>
        </a:p>
      </dsp:txBody>
      <dsp:txXfrm>
        <a:off x="4894473" y="1524591"/>
        <a:ext cx="429964" cy="286642"/>
      </dsp:txXfrm>
    </dsp:sp>
    <dsp:sp modelId="{C8D0E57C-EDB8-406F-B430-872B9C5AFFC4}">
      <dsp:nvSpPr>
        <dsp:cNvPr id="0" name=""/>
        <dsp:cNvSpPr/>
      </dsp:nvSpPr>
      <dsp:spPr>
        <a:xfrm>
          <a:off x="5396098"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5682741"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5682741" y="1147655"/>
        <a:ext cx="429964" cy="286642"/>
      </dsp:txXfrm>
    </dsp:sp>
    <dsp:sp modelId="{B3F61986-8967-47DB-B79B-A48A533877D1}">
      <dsp:nvSpPr>
        <dsp:cNvPr id="0" name=""/>
        <dsp:cNvSpPr/>
      </dsp:nvSpPr>
      <dsp:spPr>
        <a:xfrm>
          <a:off x="5396098"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5682741"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r>
            <a:rPr lang="en-US" sz="1300" kern="1200" dirty="0">
              <a:solidFill>
                <a:srgbClr val="0070C0"/>
              </a:solidFill>
            </a:rPr>
            <a:t>O</a:t>
          </a:r>
          <a:r>
            <a:rPr lang="en-US" sz="1300" kern="1200" dirty="0"/>
            <a:t>V</a:t>
          </a:r>
        </a:p>
      </dsp:txBody>
      <dsp:txXfrm>
        <a:off x="5682741" y="1524591"/>
        <a:ext cx="429964" cy="286642"/>
      </dsp:txXfrm>
    </dsp:sp>
    <dsp:sp modelId="{C200CA9C-EA2F-48EF-A002-D60FDB13618A}">
      <dsp:nvSpPr>
        <dsp:cNvPr id="0" name=""/>
        <dsp:cNvSpPr/>
      </dsp:nvSpPr>
      <dsp:spPr>
        <a:xfrm>
          <a:off x="6578500" y="771436"/>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6865143" y="770720"/>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6865143" y="770720"/>
        <a:ext cx="429964" cy="286642"/>
      </dsp:txXfrm>
    </dsp:sp>
    <dsp:sp modelId="{C1A13F51-EECB-429C-8954-74BABED07F6C}">
      <dsp:nvSpPr>
        <dsp:cNvPr id="0" name=""/>
        <dsp:cNvSpPr/>
      </dsp:nvSpPr>
      <dsp:spPr>
        <a:xfrm>
          <a:off x="6184366"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6471009"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a:t>
          </a:r>
        </a:p>
      </dsp:txBody>
      <dsp:txXfrm>
        <a:off x="6471009" y="1147655"/>
        <a:ext cx="429964" cy="286642"/>
      </dsp:txXfrm>
    </dsp:sp>
    <dsp:sp modelId="{28B7AB0F-A797-43AB-83D0-342FD3346B62}">
      <dsp:nvSpPr>
        <dsp:cNvPr id="0" name=""/>
        <dsp:cNvSpPr/>
      </dsp:nvSpPr>
      <dsp:spPr>
        <a:xfrm>
          <a:off x="6184366"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6471009"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VV</a:t>
          </a:r>
          <a:r>
            <a:rPr lang="en-US" sz="1300" kern="1200" dirty="0">
              <a:solidFill>
                <a:srgbClr val="00B050"/>
              </a:solidFill>
            </a:rPr>
            <a:t>O</a:t>
          </a:r>
        </a:p>
      </dsp:txBody>
      <dsp:txXfrm>
        <a:off x="6471009" y="1524591"/>
        <a:ext cx="429964" cy="286642"/>
      </dsp:txXfrm>
    </dsp:sp>
    <dsp:sp modelId="{A48B028E-5238-41EF-8721-EC9766C588F2}">
      <dsp:nvSpPr>
        <dsp:cNvPr id="0" name=""/>
        <dsp:cNvSpPr/>
      </dsp:nvSpPr>
      <dsp:spPr>
        <a:xfrm>
          <a:off x="6972634" y="1148372"/>
          <a:ext cx="286642" cy="28664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7259277" y="1147655"/>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a:t>
          </a:r>
        </a:p>
      </dsp:txBody>
      <dsp:txXfrm>
        <a:off x="7259277" y="1147655"/>
        <a:ext cx="429964" cy="286642"/>
      </dsp:txXfrm>
    </dsp:sp>
    <dsp:sp modelId="{EF07AB7D-9EE3-4B41-904A-FB925FCCF513}">
      <dsp:nvSpPr>
        <dsp:cNvPr id="0" name=""/>
        <dsp:cNvSpPr/>
      </dsp:nvSpPr>
      <dsp:spPr>
        <a:xfrm>
          <a:off x="6972634" y="1525307"/>
          <a:ext cx="286642" cy="286642"/>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7259277" y="1524591"/>
          <a:ext cx="429964" cy="286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VVV</a:t>
          </a:r>
        </a:p>
      </dsp:txBody>
      <dsp:txXfrm>
        <a:off x="7259277" y="1524591"/>
        <a:ext cx="429964" cy="2866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9AE18-2FD4-49FB-9570-030DF80E8DB6}">
      <dsp:nvSpPr>
        <dsp:cNvPr id="0" name=""/>
        <dsp:cNvSpPr/>
      </dsp:nvSpPr>
      <dsp:spPr>
        <a:xfrm>
          <a:off x="8051367"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4C5223-1B57-4DCE-817D-284691DC3CEC}">
      <dsp:nvSpPr>
        <dsp:cNvPr id="0" name=""/>
        <dsp:cNvSpPr/>
      </dsp:nvSpPr>
      <dsp:spPr>
        <a:xfrm>
          <a:off x="7533567"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BA645A-33FF-436D-84D6-35442EDF18BA}">
      <dsp:nvSpPr>
        <dsp:cNvPr id="0" name=""/>
        <dsp:cNvSpPr/>
      </dsp:nvSpPr>
      <dsp:spPr>
        <a:xfrm>
          <a:off x="6924326"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10EF5-3BB6-49AC-8CE0-8A8CFFA0CFB4}">
      <dsp:nvSpPr>
        <dsp:cNvPr id="0" name=""/>
        <dsp:cNvSpPr/>
      </dsp:nvSpPr>
      <dsp:spPr>
        <a:xfrm>
          <a:off x="6970046"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35D76-1C3F-4904-838A-DF41D028F08D}">
      <dsp:nvSpPr>
        <dsp:cNvPr id="0" name=""/>
        <dsp:cNvSpPr/>
      </dsp:nvSpPr>
      <dsp:spPr>
        <a:xfrm>
          <a:off x="6406526"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E36B9C-1A97-4091-8FF8-EDD1AB9CE910}">
      <dsp:nvSpPr>
        <dsp:cNvPr id="0" name=""/>
        <dsp:cNvSpPr/>
      </dsp:nvSpPr>
      <dsp:spPr>
        <a:xfrm>
          <a:off x="579728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5EB054-859C-42D0-BB2B-9ECD507A9CBB}">
      <dsp:nvSpPr>
        <dsp:cNvPr id="0" name=""/>
        <dsp:cNvSpPr/>
      </dsp:nvSpPr>
      <dsp:spPr>
        <a:xfrm>
          <a:off x="5279485"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87CCC-FCB0-4193-AE37-6202EA7A9AF0}">
      <dsp:nvSpPr>
        <dsp:cNvPr id="0" name=""/>
        <dsp:cNvSpPr/>
      </dsp:nvSpPr>
      <dsp:spPr>
        <a:xfrm>
          <a:off x="4670245"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2BDF39-A0B6-40E0-B34E-F0127BB40D09}">
      <dsp:nvSpPr>
        <dsp:cNvPr id="0" name=""/>
        <dsp:cNvSpPr/>
      </dsp:nvSpPr>
      <dsp:spPr>
        <a:xfrm>
          <a:off x="4715965"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7FB5B-46FC-4F2E-A11F-84582910828B}">
      <dsp:nvSpPr>
        <dsp:cNvPr id="0" name=""/>
        <dsp:cNvSpPr/>
      </dsp:nvSpPr>
      <dsp:spPr>
        <a:xfrm>
          <a:off x="5279485"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7FD58-3BFF-4F29-9024-3687A11AFE75}">
      <dsp:nvSpPr>
        <dsp:cNvPr id="0" name=""/>
        <dsp:cNvSpPr/>
      </dsp:nvSpPr>
      <dsp:spPr>
        <a:xfrm>
          <a:off x="4152444" y="1729128"/>
          <a:ext cx="2254081" cy="129097"/>
        </a:xfrm>
        <a:custGeom>
          <a:avLst/>
          <a:gdLst/>
          <a:ahLst/>
          <a:cxnLst/>
          <a:rect l="0" t="0" r="0" b="0"/>
          <a:pathLst>
            <a:path>
              <a:moveTo>
                <a:pt x="0" y="0"/>
              </a:moveTo>
              <a:lnTo>
                <a:pt x="0" y="65060"/>
              </a:lnTo>
              <a:lnTo>
                <a:pt x="2254081" y="65060"/>
              </a:lnTo>
              <a:lnTo>
                <a:pt x="2254081"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D8CF3-2D27-479F-AA41-DA754776AD6E}">
      <dsp:nvSpPr>
        <dsp:cNvPr id="0" name=""/>
        <dsp:cNvSpPr/>
      </dsp:nvSpPr>
      <dsp:spPr>
        <a:xfrm>
          <a:off x="3543204"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836C95-0353-4D8F-ADC1-F6EC759FC6A7}">
      <dsp:nvSpPr>
        <dsp:cNvPr id="0" name=""/>
        <dsp:cNvSpPr/>
      </dsp:nvSpPr>
      <dsp:spPr>
        <a:xfrm>
          <a:off x="3025403"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91EFB4-7F7B-4474-B3CE-4F47DCEBCA60}">
      <dsp:nvSpPr>
        <dsp:cNvPr id="0" name=""/>
        <dsp:cNvSpPr/>
      </dsp:nvSpPr>
      <dsp:spPr>
        <a:xfrm>
          <a:off x="2416163"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F4A13D-52D8-4DCE-8925-2BD7A97DDC9A}">
      <dsp:nvSpPr>
        <dsp:cNvPr id="0" name=""/>
        <dsp:cNvSpPr/>
      </dsp:nvSpPr>
      <dsp:spPr>
        <a:xfrm>
          <a:off x="2461883"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1654A1-AF77-42E9-992F-FFB67A9F9AD5}">
      <dsp:nvSpPr>
        <dsp:cNvPr id="0" name=""/>
        <dsp:cNvSpPr/>
      </dsp:nvSpPr>
      <dsp:spPr>
        <a:xfrm>
          <a:off x="1898363" y="2268059"/>
          <a:ext cx="1127040" cy="129097"/>
        </a:xfrm>
        <a:custGeom>
          <a:avLst/>
          <a:gdLst/>
          <a:ahLst/>
          <a:cxnLst/>
          <a:rect l="0" t="0" r="0" b="0"/>
          <a:pathLst>
            <a:path>
              <a:moveTo>
                <a:pt x="0" y="0"/>
              </a:moveTo>
              <a:lnTo>
                <a:pt x="0" y="65060"/>
              </a:lnTo>
              <a:lnTo>
                <a:pt x="1127040" y="65060"/>
              </a:lnTo>
              <a:lnTo>
                <a:pt x="112704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1001A3-7253-4368-8487-5E88F6CD42DF}">
      <dsp:nvSpPr>
        <dsp:cNvPr id="0" name=""/>
        <dsp:cNvSpPr/>
      </dsp:nvSpPr>
      <dsp:spPr>
        <a:xfrm>
          <a:off x="1289122"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CD093-B7DA-4CEB-8EC7-8A07D627168D}">
      <dsp:nvSpPr>
        <dsp:cNvPr id="0" name=""/>
        <dsp:cNvSpPr/>
      </dsp:nvSpPr>
      <dsp:spPr>
        <a:xfrm>
          <a:off x="771322" y="2806989"/>
          <a:ext cx="563520" cy="129097"/>
        </a:xfrm>
        <a:custGeom>
          <a:avLst/>
          <a:gdLst/>
          <a:ahLst/>
          <a:cxnLst/>
          <a:rect l="0" t="0" r="0" b="0"/>
          <a:pathLst>
            <a:path>
              <a:moveTo>
                <a:pt x="0" y="0"/>
              </a:moveTo>
              <a:lnTo>
                <a:pt x="0" y="65060"/>
              </a:lnTo>
              <a:lnTo>
                <a:pt x="563520" y="65060"/>
              </a:lnTo>
              <a:lnTo>
                <a:pt x="5635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3F5B32-D399-4C04-AE9D-17618E4FF8A0}">
      <dsp:nvSpPr>
        <dsp:cNvPr id="0" name=""/>
        <dsp:cNvSpPr/>
      </dsp:nvSpPr>
      <dsp:spPr>
        <a:xfrm>
          <a:off x="162081" y="3345920"/>
          <a:ext cx="91440" cy="129097"/>
        </a:xfrm>
        <a:custGeom>
          <a:avLst/>
          <a:gdLst/>
          <a:ahLst/>
          <a:cxnLst/>
          <a:rect l="0" t="0" r="0" b="0"/>
          <a:pathLst>
            <a:path>
              <a:moveTo>
                <a:pt x="45720" y="0"/>
              </a:moveTo>
              <a:lnTo>
                <a:pt x="4572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C7FE4-193A-4AE8-8771-033A9DB52FC1}">
      <dsp:nvSpPr>
        <dsp:cNvPr id="0" name=""/>
        <dsp:cNvSpPr/>
      </dsp:nvSpPr>
      <dsp:spPr>
        <a:xfrm>
          <a:off x="207801" y="2806989"/>
          <a:ext cx="563520" cy="129097"/>
        </a:xfrm>
        <a:custGeom>
          <a:avLst/>
          <a:gdLst/>
          <a:ahLst/>
          <a:cxnLst/>
          <a:rect l="0" t="0" r="0" b="0"/>
          <a:pathLst>
            <a:path>
              <a:moveTo>
                <a:pt x="563520" y="0"/>
              </a:moveTo>
              <a:lnTo>
                <a:pt x="56352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053EC6-0D17-4481-BD8A-27723C2DCC0A}">
      <dsp:nvSpPr>
        <dsp:cNvPr id="0" name=""/>
        <dsp:cNvSpPr/>
      </dsp:nvSpPr>
      <dsp:spPr>
        <a:xfrm>
          <a:off x="771322" y="2268059"/>
          <a:ext cx="1127040" cy="129097"/>
        </a:xfrm>
        <a:custGeom>
          <a:avLst/>
          <a:gdLst/>
          <a:ahLst/>
          <a:cxnLst/>
          <a:rect l="0" t="0" r="0" b="0"/>
          <a:pathLst>
            <a:path>
              <a:moveTo>
                <a:pt x="1127040" y="0"/>
              </a:moveTo>
              <a:lnTo>
                <a:pt x="1127040" y="65060"/>
              </a:lnTo>
              <a:lnTo>
                <a:pt x="0" y="65060"/>
              </a:lnTo>
              <a:lnTo>
                <a:pt x="0" y="1290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28F8B8-7B63-4D3B-B01E-C63D8EB1E11B}">
      <dsp:nvSpPr>
        <dsp:cNvPr id="0" name=""/>
        <dsp:cNvSpPr/>
      </dsp:nvSpPr>
      <dsp:spPr>
        <a:xfrm>
          <a:off x="1898363" y="1729128"/>
          <a:ext cx="2254081" cy="129097"/>
        </a:xfrm>
        <a:custGeom>
          <a:avLst/>
          <a:gdLst/>
          <a:ahLst/>
          <a:cxnLst/>
          <a:rect l="0" t="0" r="0" b="0"/>
          <a:pathLst>
            <a:path>
              <a:moveTo>
                <a:pt x="2254081" y="0"/>
              </a:moveTo>
              <a:lnTo>
                <a:pt x="2254081" y="65060"/>
              </a:lnTo>
              <a:lnTo>
                <a:pt x="0" y="65060"/>
              </a:lnTo>
              <a:lnTo>
                <a:pt x="0" y="1290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82129-C711-4863-B141-C7FF7DDCBAE2}">
      <dsp:nvSpPr>
        <dsp:cNvPr id="0" name=""/>
        <dsp:cNvSpPr/>
      </dsp:nvSpPr>
      <dsp:spPr>
        <a:xfrm>
          <a:off x="3947528" y="1319295"/>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1BC60E-1666-40D2-9CBE-958644116B7A}">
      <dsp:nvSpPr>
        <dsp:cNvPr id="0" name=""/>
        <dsp:cNvSpPr/>
      </dsp:nvSpPr>
      <dsp:spPr>
        <a:xfrm>
          <a:off x="4357361" y="131827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a:t>
          </a:r>
        </a:p>
      </dsp:txBody>
      <dsp:txXfrm>
        <a:off x="4357361" y="1318271"/>
        <a:ext cx="614749" cy="409833"/>
      </dsp:txXfrm>
    </dsp:sp>
    <dsp:sp modelId="{F9BC4222-C6F5-43DD-9A38-7481BA9B18B3}">
      <dsp:nvSpPr>
        <dsp:cNvPr id="0" name=""/>
        <dsp:cNvSpPr/>
      </dsp:nvSpPr>
      <dsp:spPr>
        <a:xfrm>
          <a:off x="1693446"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315071-211B-4D52-984D-151F2842E9BA}">
      <dsp:nvSpPr>
        <dsp:cNvPr id="0" name=""/>
        <dsp:cNvSpPr/>
      </dsp:nvSpPr>
      <dsp:spPr>
        <a:xfrm>
          <a:off x="2103279"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103279" y="1857201"/>
        <a:ext cx="614749" cy="409833"/>
      </dsp:txXfrm>
    </dsp:sp>
    <dsp:sp modelId="{64BDD2C2-C1AB-43A7-92CE-67B12D54DF77}">
      <dsp:nvSpPr>
        <dsp:cNvPr id="0" name=""/>
        <dsp:cNvSpPr/>
      </dsp:nvSpPr>
      <dsp:spPr>
        <a:xfrm>
          <a:off x="566405"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E947B2-5853-4168-BC19-E6E2A5261E5A}">
      <dsp:nvSpPr>
        <dsp:cNvPr id="0" name=""/>
        <dsp:cNvSpPr/>
      </dsp:nvSpPr>
      <dsp:spPr>
        <a:xfrm>
          <a:off x="976238"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976238" y="2396132"/>
        <a:ext cx="614749" cy="409833"/>
      </dsp:txXfrm>
    </dsp:sp>
    <dsp:sp modelId="{A05EFD15-CF14-4CC7-B5FA-5AC79995D46E}">
      <dsp:nvSpPr>
        <dsp:cNvPr id="0" name=""/>
        <dsp:cNvSpPr/>
      </dsp:nvSpPr>
      <dsp:spPr>
        <a:xfrm>
          <a:off x="2885"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CF4E6-C02F-459D-A952-A3D965732DAB}">
      <dsp:nvSpPr>
        <dsp:cNvPr id="0" name=""/>
        <dsp:cNvSpPr/>
      </dsp:nvSpPr>
      <dsp:spPr>
        <a:xfrm>
          <a:off x="412718"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12718" y="2935062"/>
        <a:ext cx="614749" cy="409833"/>
      </dsp:txXfrm>
    </dsp:sp>
    <dsp:sp modelId="{D8EBA000-714F-4D4C-89B0-A63B2C6DD514}">
      <dsp:nvSpPr>
        <dsp:cNvPr id="0" name=""/>
        <dsp:cNvSpPr/>
      </dsp:nvSpPr>
      <dsp:spPr>
        <a:xfrm>
          <a:off x="2885"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AD484B-E80B-4503-9BAD-F516A7B730F6}">
      <dsp:nvSpPr>
        <dsp:cNvPr id="0" name=""/>
        <dsp:cNvSpPr/>
      </dsp:nvSpPr>
      <dsp:spPr>
        <a:xfrm>
          <a:off x="412718"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OOO</a:t>
          </a:r>
        </a:p>
      </dsp:txBody>
      <dsp:txXfrm>
        <a:off x="412718" y="3473993"/>
        <a:ext cx="614749" cy="409833"/>
      </dsp:txXfrm>
    </dsp:sp>
    <dsp:sp modelId="{246D0B8C-26CF-4B1C-B5CB-F9E559EED1B3}">
      <dsp:nvSpPr>
        <dsp:cNvPr id="0" name=""/>
        <dsp:cNvSpPr/>
      </dsp:nvSpPr>
      <dsp:spPr>
        <a:xfrm>
          <a:off x="1129926" y="2936087"/>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C3FD3-F8D4-40A2-B417-C03F98A6C94A}">
      <dsp:nvSpPr>
        <dsp:cNvPr id="0" name=""/>
        <dsp:cNvSpPr/>
      </dsp:nvSpPr>
      <dsp:spPr>
        <a:xfrm>
          <a:off x="1539759"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1539759" y="2935062"/>
        <a:ext cx="614749" cy="409833"/>
      </dsp:txXfrm>
    </dsp:sp>
    <dsp:sp modelId="{6931B3CD-3BBF-44BB-B51B-0C127E784408}">
      <dsp:nvSpPr>
        <dsp:cNvPr id="0" name=""/>
        <dsp:cNvSpPr/>
      </dsp:nvSpPr>
      <dsp:spPr>
        <a:xfrm>
          <a:off x="1129926"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49E6AE-792C-4609-BDDE-148CC4E89333}">
      <dsp:nvSpPr>
        <dsp:cNvPr id="0" name=""/>
        <dsp:cNvSpPr/>
      </dsp:nvSpPr>
      <dsp:spPr>
        <a:xfrm>
          <a:off x="1539759"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OOV</a:t>
          </a:r>
        </a:p>
      </dsp:txBody>
      <dsp:txXfrm>
        <a:off x="1539759" y="3473993"/>
        <a:ext cx="614749" cy="409833"/>
      </dsp:txXfrm>
    </dsp:sp>
    <dsp:sp modelId="{5A53BACC-C3F4-4FFB-8BF6-2EB151BE7B17}">
      <dsp:nvSpPr>
        <dsp:cNvPr id="0" name=""/>
        <dsp:cNvSpPr/>
      </dsp:nvSpPr>
      <dsp:spPr>
        <a:xfrm>
          <a:off x="2820487"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C75F09-AD8D-402D-B79F-DA2E412BAE25}">
      <dsp:nvSpPr>
        <dsp:cNvPr id="0" name=""/>
        <dsp:cNvSpPr/>
      </dsp:nvSpPr>
      <dsp:spPr>
        <a:xfrm>
          <a:off x="3230320"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230320" y="2396132"/>
        <a:ext cx="614749" cy="409833"/>
      </dsp:txXfrm>
    </dsp:sp>
    <dsp:sp modelId="{C355B9A0-7364-43B6-A5AB-0C2C7F4B4739}">
      <dsp:nvSpPr>
        <dsp:cNvPr id="0" name=""/>
        <dsp:cNvSpPr/>
      </dsp:nvSpPr>
      <dsp:spPr>
        <a:xfrm>
          <a:off x="225696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B0142F-9E01-4E21-A5E4-549E3B1B2FA2}">
      <dsp:nvSpPr>
        <dsp:cNvPr id="0" name=""/>
        <dsp:cNvSpPr/>
      </dsp:nvSpPr>
      <dsp:spPr>
        <a:xfrm>
          <a:off x="266680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2666800" y="2935062"/>
        <a:ext cx="614749" cy="409833"/>
      </dsp:txXfrm>
    </dsp:sp>
    <dsp:sp modelId="{984A0073-4C55-4D10-952D-C47A6CEA0052}">
      <dsp:nvSpPr>
        <dsp:cNvPr id="0" name=""/>
        <dsp:cNvSpPr/>
      </dsp:nvSpPr>
      <dsp:spPr>
        <a:xfrm>
          <a:off x="2256967" y="3475017"/>
          <a:ext cx="409833" cy="409833"/>
        </a:xfrm>
        <a:prstGeom prst="ellipse">
          <a:avLst/>
        </a:prstGeom>
        <a:blipFill>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5BBC87-486D-4BF2-96D9-C59774818255}">
      <dsp:nvSpPr>
        <dsp:cNvPr id="0" name=""/>
        <dsp:cNvSpPr/>
      </dsp:nvSpPr>
      <dsp:spPr>
        <a:xfrm>
          <a:off x="266680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OVO</a:t>
          </a:r>
        </a:p>
      </dsp:txBody>
      <dsp:txXfrm>
        <a:off x="2666800" y="3473993"/>
        <a:ext cx="614749" cy="409833"/>
      </dsp:txXfrm>
    </dsp:sp>
    <dsp:sp modelId="{36658032-2B96-44BC-8CEA-F792AE34629B}">
      <dsp:nvSpPr>
        <dsp:cNvPr id="0" name=""/>
        <dsp:cNvSpPr/>
      </dsp:nvSpPr>
      <dsp:spPr>
        <a:xfrm>
          <a:off x="3384007"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78DD8-1223-4DB9-9EFF-CC588F7254C2}">
      <dsp:nvSpPr>
        <dsp:cNvPr id="0" name=""/>
        <dsp:cNvSpPr/>
      </dsp:nvSpPr>
      <dsp:spPr>
        <a:xfrm>
          <a:off x="3793840"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3793840" y="2935062"/>
        <a:ext cx="614749" cy="409833"/>
      </dsp:txXfrm>
    </dsp:sp>
    <dsp:sp modelId="{F50BB580-E9DE-48B3-818D-83F8E1F5165B}">
      <dsp:nvSpPr>
        <dsp:cNvPr id="0" name=""/>
        <dsp:cNvSpPr/>
      </dsp:nvSpPr>
      <dsp:spPr>
        <a:xfrm>
          <a:off x="3384007"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4D20-3D64-4D3C-8B19-0AA7109A1570}">
      <dsp:nvSpPr>
        <dsp:cNvPr id="0" name=""/>
        <dsp:cNvSpPr/>
      </dsp:nvSpPr>
      <dsp:spPr>
        <a:xfrm>
          <a:off x="3793840"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OVV</a:t>
          </a:r>
        </a:p>
      </dsp:txBody>
      <dsp:txXfrm>
        <a:off x="3793840" y="3473993"/>
        <a:ext cx="614749" cy="409833"/>
      </dsp:txXfrm>
    </dsp:sp>
    <dsp:sp modelId="{40E1CFD4-BFB1-4A23-B83E-0EB5E9E958B7}">
      <dsp:nvSpPr>
        <dsp:cNvPr id="0" name=""/>
        <dsp:cNvSpPr/>
      </dsp:nvSpPr>
      <dsp:spPr>
        <a:xfrm>
          <a:off x="6201609" y="185822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9D9D93-3C8C-46F0-936D-6F8B015EC5F2}">
      <dsp:nvSpPr>
        <dsp:cNvPr id="0" name=""/>
        <dsp:cNvSpPr/>
      </dsp:nvSpPr>
      <dsp:spPr>
        <a:xfrm>
          <a:off x="6611442" y="1857201"/>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611442" y="1857201"/>
        <a:ext cx="614749" cy="409833"/>
      </dsp:txXfrm>
    </dsp:sp>
    <dsp:sp modelId="{60721BE1-03FA-4378-9E63-656272EABED4}">
      <dsp:nvSpPr>
        <dsp:cNvPr id="0" name=""/>
        <dsp:cNvSpPr/>
      </dsp:nvSpPr>
      <dsp:spPr>
        <a:xfrm>
          <a:off x="5074569" y="2397156"/>
          <a:ext cx="409833" cy="40983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E84A7C-AE05-4639-A828-199D46EE979F}">
      <dsp:nvSpPr>
        <dsp:cNvPr id="0" name=""/>
        <dsp:cNvSpPr/>
      </dsp:nvSpPr>
      <dsp:spPr>
        <a:xfrm>
          <a:off x="5484402"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5484402" y="2396132"/>
        <a:ext cx="614749" cy="409833"/>
      </dsp:txXfrm>
    </dsp:sp>
    <dsp:sp modelId="{3D461C81-84B3-4D70-9493-B53523A0FB32}">
      <dsp:nvSpPr>
        <dsp:cNvPr id="0" name=""/>
        <dsp:cNvSpPr/>
      </dsp:nvSpPr>
      <dsp:spPr>
        <a:xfrm>
          <a:off x="4511048"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76978E-7A47-45DC-A687-98B2E009A53C}">
      <dsp:nvSpPr>
        <dsp:cNvPr id="0" name=""/>
        <dsp:cNvSpPr/>
      </dsp:nvSpPr>
      <dsp:spPr>
        <a:xfrm>
          <a:off x="4920881"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4920881" y="2935062"/>
        <a:ext cx="614749" cy="409833"/>
      </dsp:txXfrm>
    </dsp:sp>
    <dsp:sp modelId="{78993F3E-089F-4FD0-B800-E8FE15D04C19}">
      <dsp:nvSpPr>
        <dsp:cNvPr id="0" name=""/>
        <dsp:cNvSpPr/>
      </dsp:nvSpPr>
      <dsp:spPr>
        <a:xfrm>
          <a:off x="4511048"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B9381-AE41-40AE-AF31-8AB4D79CFF10}">
      <dsp:nvSpPr>
        <dsp:cNvPr id="0" name=""/>
        <dsp:cNvSpPr/>
      </dsp:nvSpPr>
      <dsp:spPr>
        <a:xfrm>
          <a:off x="4920881"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VOO</a:t>
          </a:r>
        </a:p>
      </dsp:txBody>
      <dsp:txXfrm>
        <a:off x="4920881" y="3473993"/>
        <a:ext cx="614749" cy="409833"/>
      </dsp:txXfrm>
    </dsp:sp>
    <dsp:sp modelId="{C8D0E57C-EDB8-406F-B430-872B9C5AFFC4}">
      <dsp:nvSpPr>
        <dsp:cNvPr id="0" name=""/>
        <dsp:cNvSpPr/>
      </dsp:nvSpPr>
      <dsp:spPr>
        <a:xfrm>
          <a:off x="5638089"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DBCA8-57A3-4B49-B125-9B1EE632EA93}">
      <dsp:nvSpPr>
        <dsp:cNvPr id="0" name=""/>
        <dsp:cNvSpPr/>
      </dsp:nvSpPr>
      <dsp:spPr>
        <a:xfrm>
          <a:off x="6047922"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6047922" y="2935062"/>
        <a:ext cx="614749" cy="409833"/>
      </dsp:txXfrm>
    </dsp:sp>
    <dsp:sp modelId="{B3F61986-8967-47DB-B79B-A48A533877D1}">
      <dsp:nvSpPr>
        <dsp:cNvPr id="0" name=""/>
        <dsp:cNvSpPr/>
      </dsp:nvSpPr>
      <dsp:spPr>
        <a:xfrm>
          <a:off x="5638089"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9342F9-9F64-4552-B4B7-2D97D2836D8C}">
      <dsp:nvSpPr>
        <dsp:cNvPr id="0" name=""/>
        <dsp:cNvSpPr/>
      </dsp:nvSpPr>
      <dsp:spPr>
        <a:xfrm>
          <a:off x="6047922"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VOV</a:t>
          </a:r>
        </a:p>
      </dsp:txBody>
      <dsp:txXfrm>
        <a:off x="6047922" y="3473993"/>
        <a:ext cx="614749" cy="409833"/>
      </dsp:txXfrm>
    </dsp:sp>
    <dsp:sp modelId="{C200CA9C-EA2F-48EF-A002-D60FDB13618A}">
      <dsp:nvSpPr>
        <dsp:cNvPr id="0" name=""/>
        <dsp:cNvSpPr/>
      </dsp:nvSpPr>
      <dsp:spPr>
        <a:xfrm>
          <a:off x="7328650" y="2397156"/>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26D7-7B7B-4163-8629-B2681D34DBE6}">
      <dsp:nvSpPr>
        <dsp:cNvPr id="0" name=""/>
        <dsp:cNvSpPr/>
      </dsp:nvSpPr>
      <dsp:spPr>
        <a:xfrm>
          <a:off x="7738483" y="239613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7738483" y="2396132"/>
        <a:ext cx="614749" cy="409833"/>
      </dsp:txXfrm>
    </dsp:sp>
    <dsp:sp modelId="{C1A13F51-EECB-429C-8954-74BABED07F6C}">
      <dsp:nvSpPr>
        <dsp:cNvPr id="0" name=""/>
        <dsp:cNvSpPr/>
      </dsp:nvSpPr>
      <dsp:spPr>
        <a:xfrm>
          <a:off x="6765130"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8E2333-FF16-4E86-80A9-74746816241D}">
      <dsp:nvSpPr>
        <dsp:cNvPr id="0" name=""/>
        <dsp:cNvSpPr/>
      </dsp:nvSpPr>
      <dsp:spPr>
        <a:xfrm>
          <a:off x="7174963"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O</a:t>
          </a:r>
        </a:p>
      </dsp:txBody>
      <dsp:txXfrm>
        <a:off x="7174963" y="2935062"/>
        <a:ext cx="614749" cy="409833"/>
      </dsp:txXfrm>
    </dsp:sp>
    <dsp:sp modelId="{28B7AB0F-A797-43AB-83D0-342FD3346B62}">
      <dsp:nvSpPr>
        <dsp:cNvPr id="0" name=""/>
        <dsp:cNvSpPr/>
      </dsp:nvSpPr>
      <dsp:spPr>
        <a:xfrm>
          <a:off x="6765130"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6A97-8DA8-4E29-8D15-621DA36FD793}">
      <dsp:nvSpPr>
        <dsp:cNvPr id="0" name=""/>
        <dsp:cNvSpPr/>
      </dsp:nvSpPr>
      <dsp:spPr>
        <a:xfrm>
          <a:off x="7174963"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VVO</a:t>
          </a:r>
        </a:p>
      </dsp:txBody>
      <dsp:txXfrm>
        <a:off x="7174963" y="3473993"/>
        <a:ext cx="614749" cy="409833"/>
      </dsp:txXfrm>
    </dsp:sp>
    <dsp:sp modelId="{A48B028E-5238-41EF-8721-EC9766C588F2}">
      <dsp:nvSpPr>
        <dsp:cNvPr id="0" name=""/>
        <dsp:cNvSpPr/>
      </dsp:nvSpPr>
      <dsp:spPr>
        <a:xfrm>
          <a:off x="7892171" y="2936087"/>
          <a:ext cx="409833" cy="40983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38713D-B34E-4672-83A8-DA196D8FA18F}">
      <dsp:nvSpPr>
        <dsp:cNvPr id="0" name=""/>
        <dsp:cNvSpPr/>
      </dsp:nvSpPr>
      <dsp:spPr>
        <a:xfrm>
          <a:off x="8302004" y="2935062"/>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a:t>
          </a:r>
        </a:p>
      </dsp:txBody>
      <dsp:txXfrm>
        <a:off x="8302004" y="2935062"/>
        <a:ext cx="614749" cy="409833"/>
      </dsp:txXfrm>
    </dsp:sp>
    <dsp:sp modelId="{EF07AB7D-9EE3-4B41-904A-FB925FCCF513}">
      <dsp:nvSpPr>
        <dsp:cNvPr id="0" name=""/>
        <dsp:cNvSpPr/>
      </dsp:nvSpPr>
      <dsp:spPr>
        <a:xfrm>
          <a:off x="7892171" y="3475017"/>
          <a:ext cx="409833" cy="409833"/>
        </a:xfrm>
        <a:prstGeom prst="ellipse">
          <a:avLst/>
        </a:prstGeom>
        <a:blipFill rotWithShape="1">
          <a:blip xmlns:r="http://schemas.openxmlformats.org/officeDocument/2006/relationships" r:embed="rId3"/>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DA2253-A53B-46C7-8622-EE668090FDBD}">
      <dsp:nvSpPr>
        <dsp:cNvPr id="0" name=""/>
        <dsp:cNvSpPr/>
      </dsp:nvSpPr>
      <dsp:spPr>
        <a:xfrm>
          <a:off x="8302004" y="3473993"/>
          <a:ext cx="614749" cy="4098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VVV</a:t>
          </a:r>
        </a:p>
      </dsp:txBody>
      <dsp:txXfrm>
        <a:off x="8302004" y="3473993"/>
        <a:ext cx="614749" cy="409833"/>
      </dsp:txXfrm>
    </dsp:sp>
  </dsp:spTree>
</dsp:drawing>
</file>

<file path=ppt/diagrams/layout1.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A235F9E-7F22-46ED-A69C-0DF20990157C}" type="datetimeFigureOut">
              <a:rPr lang="en-US" smtClean="0"/>
              <a:t>8/2/2024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6A33367-C7DD-4070-8A8A-4A94FB71ED67}" type="slidenum">
              <a:rPr lang="en-US" smtClean="0"/>
              <a:t>‹#›</a:t>
            </a:fld>
            <a:endParaRPr lang="en-US"/>
          </a:p>
        </p:txBody>
      </p:sp>
    </p:spTree>
    <p:extLst>
      <p:ext uri="{BB962C8B-B14F-4D97-AF65-F5344CB8AC3E}">
        <p14:creationId xmlns:p14="http://schemas.microsoft.com/office/powerpoint/2010/main" val="3798859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Capture-Recapture methods are often used to estimate the size of populations and are used by the U.S. Census Bureau as benchmarks to measure the coverage of the census. The models underlying the capture-recapture estimates often require characteristics to be reported similarly across two independent measurements. For the 2020 Census and Post-Enumeration Survey, there was meaningful disagreement in the measurements of occupancy, race, and Hispanic Origin. In this study, we report the degree of inconsistency between the two independent measurements of occupancy and vacancy. Then we explore how measurement error impacts dual-system estimates of the population totals.</a:t>
            </a:r>
          </a:p>
        </p:txBody>
      </p:sp>
      <p:sp>
        <p:nvSpPr>
          <p:cNvPr id="4" name="Slide Number Placeholder 3"/>
          <p:cNvSpPr>
            <a:spLocks noGrp="1"/>
          </p:cNvSpPr>
          <p:nvPr>
            <p:ph type="sldNum" sz="quarter" idx="5"/>
          </p:nvPr>
        </p:nvSpPr>
        <p:spPr/>
        <p:txBody>
          <a:bodyPr/>
          <a:lstStyle/>
          <a:p>
            <a:fld id="{F6A33367-C7DD-4070-8A8A-4A94FB71ED67}" type="slidenum">
              <a:rPr lang="en-US" smtClean="0"/>
              <a:t>1</a:t>
            </a:fld>
            <a:endParaRPr lang="en-US" dirty="0"/>
          </a:p>
        </p:txBody>
      </p:sp>
    </p:spTree>
    <p:extLst>
      <p:ext uri="{BB962C8B-B14F-4D97-AF65-F5344CB8AC3E}">
        <p14:creationId xmlns:p14="http://schemas.microsoft.com/office/powerpoint/2010/main" val="109110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there were 6,200 matching housing units that were classified as vacant in the census, but classified as occupied by the PES.</a:t>
            </a:r>
          </a:p>
        </p:txBody>
      </p:sp>
      <p:sp>
        <p:nvSpPr>
          <p:cNvPr id="4" name="Slide Number Placeholder 3"/>
          <p:cNvSpPr>
            <a:spLocks noGrp="1"/>
          </p:cNvSpPr>
          <p:nvPr>
            <p:ph type="sldNum" sz="quarter" idx="5"/>
          </p:nvPr>
        </p:nvSpPr>
        <p:spPr/>
        <p:txBody>
          <a:bodyPr/>
          <a:lstStyle/>
          <a:p>
            <a:fld id="{F6A33367-C7DD-4070-8A8A-4A94FB71ED67}" type="slidenum">
              <a:rPr lang="en-US" smtClean="0"/>
              <a:t>10</a:t>
            </a:fld>
            <a:endParaRPr lang="en-US"/>
          </a:p>
        </p:txBody>
      </p:sp>
    </p:spTree>
    <p:extLst>
      <p:ext uri="{BB962C8B-B14F-4D97-AF65-F5344CB8AC3E}">
        <p14:creationId xmlns:p14="http://schemas.microsoft.com/office/powerpoint/2010/main" val="17501060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just focus on the matches.  That is, the sample housing units that were found in both the census and PES.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will note that matching of housing units largely depended on addressees, rather than on vacancy status.  If we had used occupancy status in the matching, we would not expect to see much, if any, cases in the off-diagonal.  Also note that these counts are unweighted.</a:t>
            </a:r>
          </a:p>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11</a:t>
            </a:fld>
            <a:endParaRPr lang="en-US"/>
          </a:p>
        </p:txBody>
      </p:sp>
    </p:spTree>
    <p:extLst>
      <p:ext uri="{BB962C8B-B14F-4D97-AF65-F5344CB8AC3E}">
        <p14:creationId xmlns:p14="http://schemas.microsoft.com/office/powerpoint/2010/main" val="1436103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were 145,300 sample housing units that matched between the census and PES.  Of those matches, 11,400 (or 7.8%) disagreed on their occupancy status.  They are highlighted in green here.  We don’t know if the census has the right classification, the PES has the right classification, or if there is some mix of the census and PES being right some of the time.  Regardless, for every 100 housing units that the census and PES found, about 8 of them disagreed in their occupancy status.  How much disagreement would you have expected?</a:t>
            </a:r>
          </a:p>
          <a:p>
            <a:endParaRPr lang="en-US" dirty="0"/>
          </a:p>
          <a:p>
            <a:r>
              <a:rPr lang="en-US" dirty="0"/>
              <a:t>One interesting observation is that the off-diagonal is not balanced. There are more units in the lower left than the upper right.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suggests that the census and PES are measuring occupancy differently.  If the Census and PES measured occupancy with the same device, we would expect the same number in each of the off-diagonal cells.</a:t>
            </a:r>
          </a:p>
        </p:txBody>
      </p:sp>
      <p:sp>
        <p:nvSpPr>
          <p:cNvPr id="4" name="Slide Number Placeholder 3"/>
          <p:cNvSpPr>
            <a:spLocks noGrp="1"/>
          </p:cNvSpPr>
          <p:nvPr>
            <p:ph type="sldNum" sz="quarter" idx="5"/>
          </p:nvPr>
        </p:nvSpPr>
        <p:spPr/>
        <p:txBody>
          <a:bodyPr/>
          <a:lstStyle/>
          <a:p>
            <a:fld id="{F6A33367-C7DD-4070-8A8A-4A94FB71ED67}" type="slidenum">
              <a:rPr lang="en-US" smtClean="0"/>
              <a:t>12</a:t>
            </a:fld>
            <a:endParaRPr lang="en-US"/>
          </a:p>
        </p:txBody>
      </p:sp>
    </p:spTree>
    <p:extLst>
      <p:ext uri="{BB962C8B-B14F-4D97-AF65-F5344CB8AC3E}">
        <p14:creationId xmlns:p14="http://schemas.microsoft.com/office/powerpoint/2010/main" val="6006298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we focus on the matches that were counted as vacant in the census, we see that half of them were found to be occupied by the PES. Even though the overall disagreement rate of 7.8% is relatively low, the disagreement rate for Census vacant is substantial.</a:t>
            </a:r>
          </a:p>
        </p:txBody>
      </p:sp>
      <p:sp>
        <p:nvSpPr>
          <p:cNvPr id="4" name="Slide Number Placeholder 3"/>
          <p:cNvSpPr>
            <a:spLocks noGrp="1"/>
          </p:cNvSpPr>
          <p:nvPr>
            <p:ph type="sldNum" sz="quarter" idx="5"/>
          </p:nvPr>
        </p:nvSpPr>
        <p:spPr/>
        <p:txBody>
          <a:bodyPr/>
          <a:lstStyle/>
          <a:p>
            <a:fld id="{F6A33367-C7DD-4070-8A8A-4A94FB71ED67}" type="slidenum">
              <a:rPr lang="en-US" smtClean="0"/>
              <a:t>13</a:t>
            </a:fld>
            <a:endParaRPr lang="en-US"/>
          </a:p>
        </p:txBody>
      </p:sp>
    </p:spTree>
    <p:extLst>
      <p:ext uri="{BB962C8B-B14F-4D97-AF65-F5344CB8AC3E}">
        <p14:creationId xmlns:p14="http://schemas.microsoft.com/office/powerpoint/2010/main" val="33904698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assume statistical independence between the census and the post-enumeration survey, we can estimate the number of housing units in the unobserved cell at the bottom right. </a:t>
            </a:r>
          </a:p>
        </p:txBody>
      </p:sp>
      <p:sp>
        <p:nvSpPr>
          <p:cNvPr id="4" name="Slide Number Placeholder 3"/>
          <p:cNvSpPr>
            <a:spLocks noGrp="1"/>
          </p:cNvSpPr>
          <p:nvPr>
            <p:ph type="sldNum" sz="quarter" idx="5"/>
          </p:nvPr>
        </p:nvSpPr>
        <p:spPr/>
        <p:txBody>
          <a:bodyPr/>
          <a:lstStyle/>
          <a:p>
            <a:fld id="{F6A33367-C7DD-4070-8A8A-4A94FB71ED67}" type="slidenum">
              <a:rPr lang="en-US" smtClean="0"/>
              <a:t>14</a:t>
            </a:fld>
            <a:endParaRPr lang="en-US"/>
          </a:p>
        </p:txBody>
      </p:sp>
    </p:spTree>
    <p:extLst>
      <p:ext uri="{BB962C8B-B14F-4D97-AF65-F5344CB8AC3E}">
        <p14:creationId xmlns:p14="http://schemas.microsoft.com/office/powerpoint/2010/main" val="20760986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then we can sum all the cells to get the grand total of the population, which is the dual-system estimate. A primary assumption to estimate the size of the entire population, including the solid green box is that characteristics are measured without error.  The goal of my paper is to study what happens if this assumption is violated.</a:t>
            </a:r>
          </a:p>
        </p:txBody>
      </p:sp>
      <p:sp>
        <p:nvSpPr>
          <p:cNvPr id="4" name="Slide Number Placeholder 3"/>
          <p:cNvSpPr>
            <a:spLocks noGrp="1"/>
          </p:cNvSpPr>
          <p:nvPr>
            <p:ph type="sldNum" sz="quarter" idx="5"/>
          </p:nvPr>
        </p:nvSpPr>
        <p:spPr/>
        <p:txBody>
          <a:bodyPr/>
          <a:lstStyle/>
          <a:p>
            <a:fld id="{F6A33367-C7DD-4070-8A8A-4A94FB71ED67}" type="slidenum">
              <a:rPr lang="en-US" smtClean="0"/>
              <a:t>15</a:t>
            </a:fld>
            <a:endParaRPr lang="en-US"/>
          </a:p>
        </p:txBody>
      </p:sp>
    </p:spTree>
    <p:extLst>
      <p:ext uri="{BB962C8B-B14F-4D97-AF65-F5344CB8AC3E}">
        <p14:creationId xmlns:p14="http://schemas.microsoft.com/office/powerpoint/2010/main" val="227052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interest of time, I’m not presenting tables broken by more characteristics, but they will be in my proceedings paper.  There, you will find agreement rates for demographic characteristics such as race and Hispanic Origin.  My colleague Dirk Bullock will be presenting disagreement rates between the Census and PES on Wednesday in the forenoon.</a:t>
            </a:r>
          </a:p>
          <a:p>
            <a:endParaRPr lang="en-US" dirty="0"/>
          </a:p>
          <a:p>
            <a:r>
              <a:rPr lang="en-US" dirty="0"/>
              <a:t>It is generally thought that demographic characteristics are very stable over repeated measurements and have low measurement error.  In our paper, we show higher than expected gross disagreement rates, but they are still lower than many subjective quantities.</a:t>
            </a:r>
          </a:p>
          <a:p>
            <a:endParaRPr lang="en-US" dirty="0"/>
          </a:p>
          <a:p>
            <a:r>
              <a:rPr lang="en-US" dirty="0"/>
              <a:t>We noted that disagreement is not always balanced.  This suggests that at least one of the measurements might be biased.  If the measurements were completely independent and unbiased, we would expect the same number in each of the off diagonal cells.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also saw that even small overall amount of disagreement can have a substantial impact relatively small domains.</a:t>
            </a:r>
          </a:p>
        </p:txBody>
      </p:sp>
      <p:sp>
        <p:nvSpPr>
          <p:cNvPr id="4" name="Slide Number Placeholder 3"/>
          <p:cNvSpPr>
            <a:spLocks noGrp="1"/>
          </p:cNvSpPr>
          <p:nvPr>
            <p:ph type="sldNum" sz="quarter" idx="5"/>
          </p:nvPr>
        </p:nvSpPr>
        <p:spPr/>
        <p:txBody>
          <a:bodyPr/>
          <a:lstStyle/>
          <a:p>
            <a:fld id="{F6A33367-C7DD-4070-8A8A-4A94FB71ED67}" type="slidenum">
              <a:rPr lang="en-US" smtClean="0"/>
              <a:t>16</a:t>
            </a:fld>
            <a:endParaRPr lang="en-US"/>
          </a:p>
        </p:txBody>
      </p:sp>
    </p:spTree>
    <p:extLst>
      <p:ext uri="{BB962C8B-B14F-4D97-AF65-F5344CB8AC3E}">
        <p14:creationId xmlns:p14="http://schemas.microsoft.com/office/powerpoint/2010/main" val="6567970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now turn our attention to exploring how measurement error could impact dual-system estimates.</a:t>
            </a:r>
          </a:p>
        </p:txBody>
      </p:sp>
      <p:sp>
        <p:nvSpPr>
          <p:cNvPr id="4" name="Slide Number Placeholder 3"/>
          <p:cNvSpPr>
            <a:spLocks noGrp="1"/>
          </p:cNvSpPr>
          <p:nvPr>
            <p:ph type="sldNum" sz="quarter" idx="5"/>
          </p:nvPr>
        </p:nvSpPr>
        <p:spPr/>
        <p:txBody>
          <a:bodyPr/>
          <a:lstStyle/>
          <a:p>
            <a:fld id="{F6A33367-C7DD-4070-8A8A-4A94FB71ED67}" type="slidenum">
              <a:rPr lang="en-US" smtClean="0"/>
              <a:t>17</a:t>
            </a:fld>
            <a:endParaRPr lang="en-US"/>
          </a:p>
        </p:txBody>
      </p:sp>
    </p:spTree>
    <p:extLst>
      <p:ext uri="{BB962C8B-B14F-4D97-AF65-F5344CB8AC3E}">
        <p14:creationId xmlns:p14="http://schemas.microsoft.com/office/powerpoint/2010/main" val="37836545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different ways to conceptualize measurement error for dual-system estimation.  And it can be confusing because we have both coverage error and measurement error at play.  In the setup I will share today, we first think about two measurements of the complete population, then we think about the process of capturing or enumerating the population. </a:t>
            </a:r>
          </a:p>
          <a:p>
            <a:endParaRPr lang="en-US" dirty="0"/>
          </a:p>
          <a:p>
            <a:r>
              <a:rPr lang="en-US" dirty="0"/>
              <a:t>Thinking about just the measurements of every record in the true population, we create a vector that includes three classifications: first the true value, then the value from the first measurement, and then the value from the second measurement.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individual </a:t>
            </a:r>
            <a:r>
              <a:rPr lang="en-US" dirty="0" err="1"/>
              <a:t>i</a:t>
            </a:r>
            <a:r>
              <a:rPr lang="en-US" dirty="0"/>
              <a:t>, we call the true value T, the first measurement X1, and the second measurement X2.</a:t>
            </a:r>
          </a:p>
        </p:txBody>
      </p:sp>
      <p:sp>
        <p:nvSpPr>
          <p:cNvPr id="4" name="Slide Number Placeholder 3"/>
          <p:cNvSpPr>
            <a:spLocks noGrp="1"/>
          </p:cNvSpPr>
          <p:nvPr>
            <p:ph type="sldNum" sz="quarter" idx="5"/>
          </p:nvPr>
        </p:nvSpPr>
        <p:spPr/>
        <p:txBody>
          <a:bodyPr/>
          <a:lstStyle/>
          <a:p>
            <a:fld id="{F6A33367-C7DD-4070-8A8A-4A94FB71ED67}" type="slidenum">
              <a:rPr lang="en-US" smtClean="0"/>
              <a:t>18</a:t>
            </a:fld>
            <a:endParaRPr lang="en-US"/>
          </a:p>
        </p:txBody>
      </p:sp>
    </p:spTree>
    <p:extLst>
      <p:ext uri="{BB962C8B-B14F-4D97-AF65-F5344CB8AC3E}">
        <p14:creationId xmlns:p14="http://schemas.microsoft.com/office/powerpoint/2010/main" val="21240388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start with the entire population, denotated by N.  For the next few slides, I’ll show a picture on the left and an example of parameters on the right.  So, consider a true population with 200,000 units.</a:t>
            </a:r>
          </a:p>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19</a:t>
            </a:fld>
            <a:endParaRPr lang="en-US"/>
          </a:p>
        </p:txBody>
      </p:sp>
    </p:spTree>
    <p:extLst>
      <p:ext uri="{BB962C8B-B14F-4D97-AF65-F5344CB8AC3E}">
        <p14:creationId xmlns:p14="http://schemas.microsoft.com/office/powerpoint/2010/main" val="3808807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is divided into two parts.  In the introduction, I will walk through a table showing the magnitude of the disagreement between two independent measures of occupancy status.  Then, in the impact section, I will discuss how measurement error could impact estimates of the population size.  The impact section has three sub-sections.  In the first section, I introduce a framework for measurement error in dual-system estimation.  Then I will present some simulations that I used to explore how dual-system estimates of the population size change when measurement error is increased or decreased.</a:t>
            </a:r>
          </a:p>
        </p:txBody>
      </p:sp>
      <p:sp>
        <p:nvSpPr>
          <p:cNvPr id="4" name="Slide Number Placeholder 3"/>
          <p:cNvSpPr>
            <a:spLocks noGrp="1"/>
          </p:cNvSpPr>
          <p:nvPr>
            <p:ph type="sldNum" sz="quarter" idx="5"/>
          </p:nvPr>
        </p:nvSpPr>
        <p:spPr/>
        <p:txBody>
          <a:bodyPr/>
          <a:lstStyle/>
          <a:p>
            <a:fld id="{F6A33367-C7DD-4070-8A8A-4A94FB71ED67}" type="slidenum">
              <a:rPr lang="en-US" smtClean="0"/>
              <a:t>2</a:t>
            </a:fld>
            <a:endParaRPr lang="en-US" dirty="0"/>
          </a:p>
        </p:txBody>
      </p:sp>
    </p:spTree>
    <p:extLst>
      <p:ext uri="{BB962C8B-B14F-4D97-AF65-F5344CB8AC3E}">
        <p14:creationId xmlns:p14="http://schemas.microsoft.com/office/powerpoint/2010/main" val="19961690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population is divided into two groups, O and V, representing occupied and vacant units.  Suppose 90% of the 200,000 units are truly occupied.  And, the remaining 10% are truly vacant.</a:t>
            </a:r>
          </a:p>
        </p:txBody>
      </p:sp>
      <p:sp>
        <p:nvSpPr>
          <p:cNvPr id="4" name="Slide Number Placeholder 3"/>
          <p:cNvSpPr>
            <a:spLocks noGrp="1"/>
          </p:cNvSpPr>
          <p:nvPr>
            <p:ph type="sldNum" sz="quarter" idx="5"/>
          </p:nvPr>
        </p:nvSpPr>
        <p:spPr/>
        <p:txBody>
          <a:bodyPr/>
          <a:lstStyle/>
          <a:p>
            <a:fld id="{F6A33367-C7DD-4070-8A8A-4A94FB71ED67}" type="slidenum">
              <a:rPr lang="en-US" smtClean="0"/>
              <a:t>20</a:t>
            </a:fld>
            <a:endParaRPr lang="en-US"/>
          </a:p>
        </p:txBody>
      </p:sp>
    </p:spTree>
    <p:extLst>
      <p:ext uri="{BB962C8B-B14F-4D97-AF65-F5344CB8AC3E}">
        <p14:creationId xmlns:p14="http://schemas.microsoft.com/office/powerpoint/2010/main" val="21152827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Now, let’s consider Measurement 1, X1.  This is the row for the census measurement. </a:t>
            </a:r>
          </a:p>
        </p:txBody>
      </p:sp>
      <p:sp>
        <p:nvSpPr>
          <p:cNvPr id="4" name="Slide Number Placeholder 3"/>
          <p:cNvSpPr>
            <a:spLocks noGrp="1"/>
          </p:cNvSpPr>
          <p:nvPr>
            <p:ph type="sldNum" sz="quarter" idx="5"/>
          </p:nvPr>
        </p:nvSpPr>
        <p:spPr/>
        <p:txBody>
          <a:bodyPr/>
          <a:lstStyle/>
          <a:p>
            <a:fld id="{F6A33367-C7DD-4070-8A8A-4A94FB71ED67}" type="slidenum">
              <a:rPr lang="en-US" smtClean="0"/>
              <a:t>21</a:t>
            </a:fld>
            <a:endParaRPr lang="en-US"/>
          </a:p>
        </p:txBody>
      </p:sp>
    </p:spTree>
    <p:extLst>
      <p:ext uri="{BB962C8B-B14F-4D97-AF65-F5344CB8AC3E}">
        <p14:creationId xmlns:p14="http://schemas.microsoft.com/office/powerpoint/2010/main" val="35612265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true occupied units on the left can be classified as occupied or vacant in the census. In this example, X1 measures 99% of the true occupied units correctly and mistakenly classifies 1% as vacant.</a:t>
            </a:r>
          </a:p>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22</a:t>
            </a:fld>
            <a:endParaRPr lang="en-US"/>
          </a:p>
        </p:txBody>
      </p:sp>
    </p:spTree>
    <p:extLst>
      <p:ext uri="{BB962C8B-B14F-4D97-AF65-F5344CB8AC3E}">
        <p14:creationId xmlns:p14="http://schemas.microsoft.com/office/powerpoint/2010/main" val="41272638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Likewise the vacant units on the right can be classified as occupied or vacant in the census. In this simulation, X1 correctly classifies 98% of the true vacant units and erroneously calls 2% of them occupied.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23</a:t>
            </a:fld>
            <a:endParaRPr lang="en-US"/>
          </a:p>
        </p:txBody>
      </p:sp>
    </p:spTree>
    <p:extLst>
      <p:ext uri="{BB962C8B-B14F-4D97-AF65-F5344CB8AC3E}">
        <p14:creationId xmlns:p14="http://schemas.microsoft.com/office/powerpoint/2010/main" val="11822746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second measurement, or PES measurement, will independently classify units as occupied or vacant with some error. </a:t>
            </a:r>
          </a:p>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24</a:t>
            </a:fld>
            <a:endParaRPr lang="en-US"/>
          </a:p>
        </p:txBody>
      </p:sp>
    </p:spTree>
    <p:extLst>
      <p:ext uri="{BB962C8B-B14F-4D97-AF65-F5344CB8AC3E}">
        <p14:creationId xmlns:p14="http://schemas.microsoft.com/office/powerpoint/2010/main" val="3841565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Overall, there are eight different mutually exclusive and exhaustive groups defined by combining the true value and two measurements.  I’ll be referring to these groups later.</a:t>
            </a:r>
          </a:p>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25</a:t>
            </a:fld>
            <a:endParaRPr lang="en-US"/>
          </a:p>
        </p:txBody>
      </p:sp>
    </p:spTree>
    <p:extLst>
      <p:ext uri="{BB962C8B-B14F-4D97-AF65-F5344CB8AC3E}">
        <p14:creationId xmlns:p14="http://schemas.microsoft.com/office/powerpoint/2010/main" val="38548070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look at the first of the eight groups, denoted OOO.</a:t>
            </a:r>
          </a:p>
        </p:txBody>
      </p:sp>
      <p:sp>
        <p:nvSpPr>
          <p:cNvPr id="4" name="Slide Number Placeholder 3"/>
          <p:cNvSpPr>
            <a:spLocks noGrp="1"/>
          </p:cNvSpPr>
          <p:nvPr>
            <p:ph type="sldNum" sz="quarter" idx="5"/>
          </p:nvPr>
        </p:nvSpPr>
        <p:spPr/>
        <p:txBody>
          <a:bodyPr/>
          <a:lstStyle/>
          <a:p>
            <a:fld id="{F6A33367-C7DD-4070-8A8A-4A94FB71ED67}" type="slidenum">
              <a:rPr lang="en-US" smtClean="0"/>
              <a:t>26</a:t>
            </a:fld>
            <a:endParaRPr lang="en-US"/>
          </a:p>
        </p:txBody>
      </p:sp>
    </p:spTree>
    <p:extLst>
      <p:ext uri="{BB962C8B-B14F-4D97-AF65-F5344CB8AC3E}">
        <p14:creationId xmlns:p14="http://schemas.microsoft.com/office/powerpoint/2010/main" val="19961537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units are truly occupied</a:t>
            </a:r>
          </a:p>
        </p:txBody>
      </p:sp>
      <p:sp>
        <p:nvSpPr>
          <p:cNvPr id="4" name="Slide Number Placeholder 3"/>
          <p:cNvSpPr>
            <a:spLocks noGrp="1"/>
          </p:cNvSpPr>
          <p:nvPr>
            <p:ph type="sldNum" sz="quarter" idx="5"/>
          </p:nvPr>
        </p:nvSpPr>
        <p:spPr/>
        <p:txBody>
          <a:bodyPr/>
          <a:lstStyle/>
          <a:p>
            <a:fld id="{F6A33367-C7DD-4070-8A8A-4A94FB71ED67}" type="slidenum">
              <a:rPr lang="en-US" smtClean="0"/>
              <a:t>27</a:t>
            </a:fld>
            <a:endParaRPr lang="en-US"/>
          </a:p>
        </p:txBody>
      </p:sp>
    </p:spTree>
    <p:extLst>
      <p:ext uri="{BB962C8B-B14F-4D97-AF65-F5344CB8AC3E}">
        <p14:creationId xmlns:p14="http://schemas.microsoft.com/office/powerpoint/2010/main" val="33495477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Measured as occupied by the Census</a:t>
            </a:r>
          </a:p>
        </p:txBody>
      </p:sp>
      <p:sp>
        <p:nvSpPr>
          <p:cNvPr id="4" name="Slide Number Placeholder 3"/>
          <p:cNvSpPr>
            <a:spLocks noGrp="1"/>
          </p:cNvSpPr>
          <p:nvPr>
            <p:ph type="sldNum" sz="quarter" idx="5"/>
          </p:nvPr>
        </p:nvSpPr>
        <p:spPr/>
        <p:txBody>
          <a:bodyPr/>
          <a:lstStyle/>
          <a:p>
            <a:fld id="{F6A33367-C7DD-4070-8A8A-4A94FB71ED67}" type="slidenum">
              <a:rPr lang="en-US" smtClean="0"/>
              <a:t>28</a:t>
            </a:fld>
            <a:endParaRPr lang="en-US"/>
          </a:p>
        </p:txBody>
      </p:sp>
    </p:spTree>
    <p:extLst>
      <p:ext uri="{BB962C8B-B14F-4D97-AF65-F5344CB8AC3E}">
        <p14:creationId xmlns:p14="http://schemas.microsoft.com/office/powerpoint/2010/main" val="3515075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measured as occupied in the PES. </a:t>
            </a:r>
          </a:p>
        </p:txBody>
      </p:sp>
      <p:sp>
        <p:nvSpPr>
          <p:cNvPr id="4" name="Slide Number Placeholder 3"/>
          <p:cNvSpPr>
            <a:spLocks noGrp="1"/>
          </p:cNvSpPr>
          <p:nvPr>
            <p:ph type="sldNum" sz="quarter" idx="5"/>
          </p:nvPr>
        </p:nvSpPr>
        <p:spPr/>
        <p:txBody>
          <a:bodyPr/>
          <a:lstStyle/>
          <a:p>
            <a:fld id="{F6A33367-C7DD-4070-8A8A-4A94FB71ED67}" type="slidenum">
              <a:rPr lang="en-US" smtClean="0"/>
              <a:t>29</a:t>
            </a:fld>
            <a:endParaRPr lang="en-US"/>
          </a:p>
        </p:txBody>
      </p:sp>
    </p:spTree>
    <p:extLst>
      <p:ext uri="{BB962C8B-B14F-4D97-AF65-F5344CB8AC3E}">
        <p14:creationId xmlns:p14="http://schemas.microsoft.com/office/powerpoint/2010/main" val="3279136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get into the analysis and results, I have few short slides motivating the topic.</a:t>
            </a:r>
          </a:p>
        </p:txBody>
      </p:sp>
      <p:sp>
        <p:nvSpPr>
          <p:cNvPr id="4" name="Slide Number Placeholder 3"/>
          <p:cNvSpPr>
            <a:spLocks noGrp="1"/>
          </p:cNvSpPr>
          <p:nvPr>
            <p:ph type="sldNum" sz="quarter" idx="5"/>
          </p:nvPr>
        </p:nvSpPr>
        <p:spPr/>
        <p:txBody>
          <a:bodyPr/>
          <a:lstStyle/>
          <a:p>
            <a:fld id="{F6A33367-C7DD-4070-8A8A-4A94FB71ED67}" type="slidenum">
              <a:rPr lang="en-US" smtClean="0"/>
              <a:t>3</a:t>
            </a:fld>
            <a:endParaRPr lang="en-US"/>
          </a:p>
        </p:txBody>
      </p:sp>
    </p:spTree>
    <p:extLst>
      <p:ext uri="{BB962C8B-B14F-4D97-AF65-F5344CB8AC3E}">
        <p14:creationId xmlns:p14="http://schemas.microsoft.com/office/powerpoint/2010/main" val="11547525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the property of repeated conditioning probabilities and the independence between X1 and X2, the total size of the OOO group can be determined by multiplying the probabilities that define this group – as shown here.</a:t>
            </a:r>
          </a:p>
        </p:txBody>
      </p:sp>
      <p:sp>
        <p:nvSpPr>
          <p:cNvPr id="4" name="Slide Number Placeholder 3"/>
          <p:cNvSpPr>
            <a:spLocks noGrp="1"/>
          </p:cNvSpPr>
          <p:nvPr>
            <p:ph type="sldNum" sz="quarter" idx="5"/>
          </p:nvPr>
        </p:nvSpPr>
        <p:spPr/>
        <p:txBody>
          <a:bodyPr/>
          <a:lstStyle/>
          <a:p>
            <a:fld id="{F6A33367-C7DD-4070-8A8A-4A94FB71ED67}" type="slidenum">
              <a:rPr lang="en-US" smtClean="0"/>
              <a:t>30</a:t>
            </a:fld>
            <a:endParaRPr lang="en-US"/>
          </a:p>
        </p:txBody>
      </p:sp>
    </p:spTree>
    <p:extLst>
      <p:ext uri="{BB962C8B-B14F-4D97-AF65-F5344CB8AC3E}">
        <p14:creationId xmlns:p14="http://schemas.microsoft.com/office/powerpoint/2010/main" val="20445403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 simulation, we can calculate the size of N_OOO from the population parameters.  However, in practice we must estimate N_OOO.  To do so, we use dual-system estimation. </a:t>
            </a:r>
          </a:p>
          <a:p>
            <a:endParaRPr lang="en-US" dirty="0"/>
          </a:p>
          <a:p>
            <a:r>
              <a:rPr lang="en-US" dirty="0"/>
              <a:t>Within each of the eight groups in the population, we count the population with two independent operations: the census and the PES.  We allow for the census and the PES to miss some people, but we assume zero erroneous enumerations.  For the occupied-occupied-occupied group, we create this table.  The top row has the census captures and the middle row has the units missed by the census.  In this table, C represents census enumerations, P represents PES enumerations, M represents the matches in both the census and PES, and N represents the total population.</a:t>
            </a:r>
          </a:p>
          <a:p>
            <a:endParaRPr lang="en-US" dirty="0"/>
          </a:p>
          <a:p>
            <a:r>
              <a:rPr lang="en-US" dirty="0"/>
              <a:t>In this framework, the census and PES are assumed to be statistically independent within each of the eight groups.  We allow for capture rates to depend on the true value of occupied or vacant, but the capture or inclusion does not depend on the measurement.</a:t>
            </a:r>
          </a:p>
        </p:txBody>
      </p:sp>
      <p:sp>
        <p:nvSpPr>
          <p:cNvPr id="4" name="Slide Number Placeholder 3"/>
          <p:cNvSpPr>
            <a:spLocks noGrp="1"/>
          </p:cNvSpPr>
          <p:nvPr>
            <p:ph type="sldNum" sz="quarter" idx="5"/>
          </p:nvPr>
        </p:nvSpPr>
        <p:spPr/>
        <p:txBody>
          <a:bodyPr/>
          <a:lstStyle/>
          <a:p>
            <a:fld id="{F6A33367-C7DD-4070-8A8A-4A94FB71ED67}" type="slidenum">
              <a:rPr lang="en-US" smtClean="0"/>
              <a:t>31</a:t>
            </a:fld>
            <a:endParaRPr lang="en-US"/>
          </a:p>
        </p:txBody>
      </p:sp>
    </p:spTree>
    <p:extLst>
      <p:ext uri="{BB962C8B-B14F-4D97-AF65-F5344CB8AC3E}">
        <p14:creationId xmlns:p14="http://schemas.microsoft.com/office/powerpoint/2010/main" val="40296178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cells shown here are a function of the ten parameters on the right.  Of course, in practice we don’t know the ten parameters on the right, but we can use them to simulate a population and see how our dual-system estimates change as we modify the parameters.</a:t>
            </a:r>
          </a:p>
        </p:txBody>
      </p:sp>
      <p:sp>
        <p:nvSpPr>
          <p:cNvPr id="4" name="Slide Number Placeholder 3"/>
          <p:cNvSpPr>
            <a:spLocks noGrp="1"/>
          </p:cNvSpPr>
          <p:nvPr>
            <p:ph type="sldNum" sz="quarter" idx="5"/>
          </p:nvPr>
        </p:nvSpPr>
        <p:spPr/>
        <p:txBody>
          <a:bodyPr/>
          <a:lstStyle/>
          <a:p>
            <a:fld id="{F6A33367-C7DD-4070-8A8A-4A94FB71ED67}" type="slidenum">
              <a:rPr lang="en-US" smtClean="0"/>
              <a:t>32</a:t>
            </a:fld>
            <a:endParaRPr lang="en-US"/>
          </a:p>
        </p:txBody>
      </p:sp>
    </p:spTree>
    <p:extLst>
      <p:ext uri="{BB962C8B-B14F-4D97-AF65-F5344CB8AC3E}">
        <p14:creationId xmlns:p14="http://schemas.microsoft.com/office/powerpoint/2010/main" val="24148995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simplified version of the dual-system estimator commonly used by the Census Bureau to estimate the number of occupied units in the population.</a:t>
            </a:r>
          </a:p>
        </p:txBody>
      </p:sp>
      <p:sp>
        <p:nvSpPr>
          <p:cNvPr id="4" name="Slide Number Placeholder 3"/>
          <p:cNvSpPr>
            <a:spLocks noGrp="1"/>
          </p:cNvSpPr>
          <p:nvPr>
            <p:ph type="sldNum" sz="quarter" idx="5"/>
          </p:nvPr>
        </p:nvSpPr>
        <p:spPr/>
        <p:txBody>
          <a:bodyPr/>
          <a:lstStyle/>
          <a:p>
            <a:fld id="{F6A33367-C7DD-4070-8A8A-4A94FB71ED67}" type="slidenum">
              <a:rPr lang="en-US" smtClean="0"/>
              <a:t>33</a:t>
            </a:fld>
            <a:endParaRPr lang="en-US"/>
          </a:p>
        </p:txBody>
      </p:sp>
    </p:spTree>
    <p:extLst>
      <p:ext uri="{BB962C8B-B14F-4D97-AF65-F5344CB8AC3E}">
        <p14:creationId xmlns:p14="http://schemas.microsoft.com/office/powerpoint/2010/main" val="36339452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numerator is the total number of units counted in the census and classified as occupied by the census.</a:t>
            </a:r>
          </a:p>
        </p:txBody>
      </p:sp>
      <p:sp>
        <p:nvSpPr>
          <p:cNvPr id="4" name="Slide Number Placeholder 3"/>
          <p:cNvSpPr>
            <a:spLocks noGrp="1"/>
          </p:cNvSpPr>
          <p:nvPr>
            <p:ph type="sldNum" sz="quarter" idx="5"/>
          </p:nvPr>
        </p:nvSpPr>
        <p:spPr/>
        <p:txBody>
          <a:bodyPr/>
          <a:lstStyle/>
          <a:p>
            <a:fld id="{F6A33367-C7DD-4070-8A8A-4A94FB71ED67}" type="slidenum">
              <a:rPr lang="en-US" smtClean="0"/>
              <a:t>34</a:t>
            </a:fld>
            <a:endParaRPr lang="en-US"/>
          </a:p>
        </p:txBody>
      </p:sp>
    </p:spTree>
    <p:extLst>
      <p:ext uri="{BB962C8B-B14F-4D97-AF65-F5344CB8AC3E}">
        <p14:creationId xmlns:p14="http://schemas.microsoft.com/office/powerpoint/2010/main" val="31054094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denominator is the match rate, sometimes referred to as the coverage or capture rate.  It is calculated from the units captured in the PES and classified as occupied in the PES.</a:t>
            </a:r>
          </a:p>
          <a:p>
            <a:endParaRPr lang="en-US" dirty="0"/>
          </a:p>
          <a:p>
            <a:r>
              <a:rPr lang="en-US" dirty="0"/>
              <a:t>So, we use the census classification for the numerator and the PES classification for the match rate in the denominator.</a:t>
            </a:r>
          </a:p>
        </p:txBody>
      </p:sp>
      <p:sp>
        <p:nvSpPr>
          <p:cNvPr id="4" name="Slide Number Placeholder 3"/>
          <p:cNvSpPr>
            <a:spLocks noGrp="1"/>
          </p:cNvSpPr>
          <p:nvPr>
            <p:ph type="sldNum" sz="quarter" idx="5"/>
          </p:nvPr>
        </p:nvSpPr>
        <p:spPr/>
        <p:txBody>
          <a:bodyPr/>
          <a:lstStyle/>
          <a:p>
            <a:fld id="{F6A33367-C7DD-4070-8A8A-4A94FB71ED67}" type="slidenum">
              <a:rPr lang="en-US" smtClean="0"/>
              <a:t>35</a:t>
            </a:fld>
            <a:endParaRPr lang="en-US"/>
          </a:p>
        </p:txBody>
      </p:sp>
    </p:spTree>
    <p:extLst>
      <p:ext uri="{BB962C8B-B14F-4D97-AF65-F5344CB8AC3E}">
        <p14:creationId xmlns:p14="http://schemas.microsoft.com/office/powerpoint/2010/main" val="34909714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study the impact of measurement error on the dual-system estimation, we use a two-step process.  First, we generate a true population using the ten parameters.  Then, we calculate the dual-system estimator we just showed.  We compare the estimate to the true simulated population size.  We then change the parameters and repeat the estimation to explore how the bias of the estimator changes with different parameters.</a:t>
            </a:r>
          </a:p>
        </p:txBody>
      </p:sp>
      <p:sp>
        <p:nvSpPr>
          <p:cNvPr id="4" name="Slide Number Placeholder 3"/>
          <p:cNvSpPr>
            <a:spLocks noGrp="1"/>
          </p:cNvSpPr>
          <p:nvPr>
            <p:ph type="sldNum" sz="quarter" idx="5"/>
          </p:nvPr>
        </p:nvSpPr>
        <p:spPr/>
        <p:txBody>
          <a:bodyPr/>
          <a:lstStyle/>
          <a:p>
            <a:fld id="{F6A33367-C7DD-4070-8A8A-4A94FB71ED67}" type="slidenum">
              <a:rPr lang="en-US" smtClean="0"/>
              <a:t>36</a:t>
            </a:fld>
            <a:endParaRPr lang="en-US"/>
          </a:p>
        </p:txBody>
      </p:sp>
    </p:spTree>
    <p:extLst>
      <p:ext uri="{BB962C8B-B14F-4D97-AF65-F5344CB8AC3E}">
        <p14:creationId xmlns:p14="http://schemas.microsoft.com/office/powerpoint/2010/main" val="30598105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37</a:t>
            </a:fld>
            <a:endParaRPr lang="en-US"/>
          </a:p>
        </p:txBody>
      </p:sp>
    </p:spTree>
    <p:extLst>
      <p:ext uri="{BB962C8B-B14F-4D97-AF65-F5344CB8AC3E}">
        <p14:creationId xmlns:p14="http://schemas.microsoft.com/office/powerpoint/2010/main" val="66013408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our first situation.  In the upper right, we see the true population size of 200,000, of which 90% are occupied.  We aren’t going to change these parameters today.  In the table on the left, we see no measurement error in the census, X1, and a little bit of measurement error in the PES measurement, X2.  In terms of capture rates, the Census and PES independently capture 80% all units, regardless of the whether the unit is occupied or vacant.  This set-up is commonly called the equal catchability model with measurement error. </a:t>
            </a:r>
          </a:p>
        </p:txBody>
      </p:sp>
      <p:sp>
        <p:nvSpPr>
          <p:cNvPr id="4" name="Slide Number Placeholder 3"/>
          <p:cNvSpPr>
            <a:spLocks noGrp="1"/>
          </p:cNvSpPr>
          <p:nvPr>
            <p:ph type="sldNum" sz="quarter" idx="5"/>
          </p:nvPr>
        </p:nvSpPr>
        <p:spPr/>
        <p:txBody>
          <a:bodyPr/>
          <a:lstStyle/>
          <a:p>
            <a:fld id="{F6A33367-C7DD-4070-8A8A-4A94FB71ED67}" type="slidenum">
              <a:rPr lang="en-US" smtClean="0"/>
              <a:t>38</a:t>
            </a:fld>
            <a:endParaRPr lang="en-US"/>
          </a:p>
        </p:txBody>
      </p:sp>
    </p:spTree>
    <p:extLst>
      <p:ext uri="{BB962C8B-B14F-4D97-AF65-F5344CB8AC3E}">
        <p14:creationId xmlns:p14="http://schemas.microsoft.com/office/powerpoint/2010/main" val="388882071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our dual-system estimator,</a:t>
            </a:r>
          </a:p>
        </p:txBody>
      </p:sp>
      <p:sp>
        <p:nvSpPr>
          <p:cNvPr id="4" name="Slide Number Placeholder 3"/>
          <p:cNvSpPr>
            <a:spLocks noGrp="1"/>
          </p:cNvSpPr>
          <p:nvPr>
            <p:ph type="sldNum" sz="quarter" idx="5"/>
          </p:nvPr>
        </p:nvSpPr>
        <p:spPr/>
        <p:txBody>
          <a:bodyPr/>
          <a:lstStyle/>
          <a:p>
            <a:fld id="{F6A33367-C7DD-4070-8A8A-4A94FB71ED67}" type="slidenum">
              <a:rPr lang="en-US" smtClean="0"/>
              <a:t>39</a:t>
            </a:fld>
            <a:endParaRPr lang="en-US"/>
          </a:p>
        </p:txBody>
      </p:sp>
    </p:spTree>
    <p:extLst>
      <p:ext uri="{BB962C8B-B14F-4D97-AF65-F5344CB8AC3E}">
        <p14:creationId xmlns:p14="http://schemas.microsoft.com/office/powerpoint/2010/main" val="3422014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see a confusion matrix taken from the 2020 Post-Enumeration Survey which is used to estimate the coverage error of the US decennial census.  The PES data is matched to the census to create dual-system estimates of the population size.  Dual-System Estimation is often used to estimate the size of animal populations, where it is called capture-recapture estimation. There is a lot of statistical work in this field.  The main thing to know for this presentation is that within sample geographic areas, people are enumerated by two independent operations: the census and the Post-Enumeration Survey. If the two operations are statistically independent, we can estimate how many people were missed from both operations and estimate the true population size. </a:t>
            </a:r>
          </a:p>
        </p:txBody>
      </p:sp>
      <p:sp>
        <p:nvSpPr>
          <p:cNvPr id="4" name="Slide Number Placeholder 3"/>
          <p:cNvSpPr>
            <a:spLocks noGrp="1"/>
          </p:cNvSpPr>
          <p:nvPr>
            <p:ph type="sldNum" sz="quarter" idx="5"/>
          </p:nvPr>
        </p:nvSpPr>
        <p:spPr/>
        <p:txBody>
          <a:bodyPr/>
          <a:lstStyle/>
          <a:p>
            <a:fld id="{F6A33367-C7DD-4070-8A8A-4A94FB71ED67}" type="slidenum">
              <a:rPr lang="en-US" smtClean="0"/>
              <a:t>4</a:t>
            </a:fld>
            <a:endParaRPr lang="en-US"/>
          </a:p>
        </p:txBody>
      </p:sp>
    </p:spTree>
    <p:extLst>
      <p:ext uri="{BB962C8B-B14F-4D97-AF65-F5344CB8AC3E}">
        <p14:creationId xmlns:p14="http://schemas.microsoft.com/office/powerpoint/2010/main" val="2076608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estimate the number of occupied units to be 180,000 – which is the true value.</a:t>
            </a:r>
          </a:p>
        </p:txBody>
      </p:sp>
      <p:sp>
        <p:nvSpPr>
          <p:cNvPr id="4" name="Slide Number Placeholder 3"/>
          <p:cNvSpPr>
            <a:spLocks noGrp="1"/>
          </p:cNvSpPr>
          <p:nvPr>
            <p:ph type="sldNum" sz="quarter" idx="5"/>
          </p:nvPr>
        </p:nvSpPr>
        <p:spPr/>
        <p:txBody>
          <a:bodyPr/>
          <a:lstStyle/>
          <a:p>
            <a:fld id="{F6A33367-C7DD-4070-8A8A-4A94FB71ED67}" type="slidenum">
              <a:rPr lang="en-US" smtClean="0"/>
              <a:t>40</a:t>
            </a:fld>
            <a:endParaRPr lang="en-US"/>
          </a:p>
        </p:txBody>
      </p:sp>
    </p:spTree>
    <p:extLst>
      <p:ext uri="{BB962C8B-B14F-4D97-AF65-F5344CB8AC3E}">
        <p14:creationId xmlns:p14="http://schemas.microsoft.com/office/powerpoint/2010/main" val="292596188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estimate the number of vacant units to be 20,000 – which is also the correct value.</a:t>
            </a:r>
          </a:p>
        </p:txBody>
      </p:sp>
      <p:sp>
        <p:nvSpPr>
          <p:cNvPr id="4" name="Slide Number Placeholder 3"/>
          <p:cNvSpPr>
            <a:spLocks noGrp="1"/>
          </p:cNvSpPr>
          <p:nvPr>
            <p:ph type="sldNum" sz="quarter" idx="5"/>
          </p:nvPr>
        </p:nvSpPr>
        <p:spPr/>
        <p:txBody>
          <a:bodyPr/>
          <a:lstStyle/>
          <a:p>
            <a:fld id="{F6A33367-C7DD-4070-8A8A-4A94FB71ED67}" type="slidenum">
              <a:rPr lang="en-US" smtClean="0"/>
              <a:t>41</a:t>
            </a:fld>
            <a:endParaRPr lang="en-US"/>
          </a:p>
        </p:txBody>
      </p:sp>
    </p:spTree>
    <p:extLst>
      <p:ext uri="{BB962C8B-B14F-4D97-AF65-F5344CB8AC3E}">
        <p14:creationId xmlns:p14="http://schemas.microsoft.com/office/powerpoint/2010/main" val="309210827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Summing these together gives us an unbiased estimate of 200,000.  Note that even through we had measurement error in the PES, our estimator was unbiased.  Is this always the case?</a:t>
            </a:r>
          </a:p>
        </p:txBody>
      </p:sp>
      <p:sp>
        <p:nvSpPr>
          <p:cNvPr id="4" name="Slide Number Placeholder 3"/>
          <p:cNvSpPr>
            <a:spLocks noGrp="1"/>
          </p:cNvSpPr>
          <p:nvPr>
            <p:ph type="sldNum" sz="quarter" idx="5"/>
          </p:nvPr>
        </p:nvSpPr>
        <p:spPr/>
        <p:txBody>
          <a:bodyPr/>
          <a:lstStyle/>
          <a:p>
            <a:fld id="{F6A33367-C7DD-4070-8A8A-4A94FB71ED67}" type="slidenum">
              <a:rPr lang="en-US" smtClean="0"/>
              <a:t>42</a:t>
            </a:fld>
            <a:endParaRPr lang="en-US"/>
          </a:p>
        </p:txBody>
      </p:sp>
    </p:spTree>
    <p:extLst>
      <p:ext uri="{BB962C8B-B14F-4D97-AF65-F5344CB8AC3E}">
        <p14:creationId xmlns:p14="http://schemas.microsoft.com/office/powerpoint/2010/main" val="188288154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look at a different situation.  Here we add some measurement error to the Census.</a:t>
            </a:r>
          </a:p>
        </p:txBody>
      </p:sp>
      <p:sp>
        <p:nvSpPr>
          <p:cNvPr id="4" name="Slide Number Placeholder 3"/>
          <p:cNvSpPr>
            <a:spLocks noGrp="1"/>
          </p:cNvSpPr>
          <p:nvPr>
            <p:ph type="sldNum" sz="quarter" idx="5"/>
          </p:nvPr>
        </p:nvSpPr>
        <p:spPr/>
        <p:txBody>
          <a:bodyPr/>
          <a:lstStyle/>
          <a:p>
            <a:fld id="{F6A33367-C7DD-4070-8A8A-4A94FB71ED67}" type="slidenum">
              <a:rPr lang="en-US" smtClean="0"/>
              <a:t>43</a:t>
            </a:fld>
            <a:endParaRPr lang="en-US"/>
          </a:p>
        </p:txBody>
      </p:sp>
    </p:spTree>
    <p:extLst>
      <p:ext uri="{BB962C8B-B14F-4D97-AF65-F5344CB8AC3E}">
        <p14:creationId xmlns:p14="http://schemas.microsoft.com/office/powerpoint/2010/main" val="41347607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occupied and vacant dual-system estimates in blue are not equal to the true value.  So, measurement error in the census gives us biased estimates of the number of occupied and vacant units. </a:t>
            </a:r>
          </a:p>
        </p:txBody>
      </p:sp>
      <p:sp>
        <p:nvSpPr>
          <p:cNvPr id="4" name="Slide Number Placeholder 3"/>
          <p:cNvSpPr>
            <a:spLocks noGrp="1"/>
          </p:cNvSpPr>
          <p:nvPr>
            <p:ph type="sldNum" sz="quarter" idx="5"/>
          </p:nvPr>
        </p:nvSpPr>
        <p:spPr/>
        <p:txBody>
          <a:bodyPr/>
          <a:lstStyle/>
          <a:p>
            <a:fld id="{F6A33367-C7DD-4070-8A8A-4A94FB71ED67}" type="slidenum">
              <a:rPr lang="en-US" smtClean="0"/>
              <a:t>44</a:t>
            </a:fld>
            <a:endParaRPr lang="en-US"/>
          </a:p>
        </p:txBody>
      </p:sp>
    </p:spTree>
    <p:extLst>
      <p:ext uri="{BB962C8B-B14F-4D97-AF65-F5344CB8AC3E}">
        <p14:creationId xmlns:p14="http://schemas.microsoft.com/office/powerpoint/2010/main" val="53012015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the total number of units is unbiased.  So, for the equal catchability model, measurement error in the census causes bias in the domain estimates, but not measurement error in the PES doesn’t seem to contribute to bias.  Also, for the equal catchability model, the grand total estimate is unbiased – regardless of measurement error.</a:t>
            </a:r>
          </a:p>
        </p:txBody>
      </p:sp>
      <p:sp>
        <p:nvSpPr>
          <p:cNvPr id="4" name="Slide Number Placeholder 3"/>
          <p:cNvSpPr>
            <a:spLocks noGrp="1"/>
          </p:cNvSpPr>
          <p:nvPr>
            <p:ph type="sldNum" sz="quarter" idx="5"/>
          </p:nvPr>
        </p:nvSpPr>
        <p:spPr/>
        <p:txBody>
          <a:bodyPr/>
          <a:lstStyle/>
          <a:p>
            <a:fld id="{F6A33367-C7DD-4070-8A8A-4A94FB71ED67}" type="slidenum">
              <a:rPr lang="en-US" smtClean="0"/>
              <a:t>45</a:t>
            </a:fld>
            <a:endParaRPr lang="en-US"/>
          </a:p>
        </p:txBody>
      </p:sp>
    </p:spTree>
    <p:extLst>
      <p:ext uri="{BB962C8B-B14F-4D97-AF65-F5344CB8AC3E}">
        <p14:creationId xmlns:p14="http://schemas.microsoft.com/office/powerpoint/2010/main" val="133063448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many other models.  Here is an example of the Heterogeneity model where the capture probabilities differ for occupied and vacant units.  In this case we see biased estimates, even though there is no measurement error in the census.  I don’t have time to go through all the examples, but you can read my paper for a more in-depth discussion of how measurement error impacts Dual-system estimates.</a:t>
            </a:r>
          </a:p>
        </p:txBody>
      </p:sp>
      <p:sp>
        <p:nvSpPr>
          <p:cNvPr id="4" name="Slide Number Placeholder 3"/>
          <p:cNvSpPr>
            <a:spLocks noGrp="1"/>
          </p:cNvSpPr>
          <p:nvPr>
            <p:ph type="sldNum" sz="quarter" idx="5"/>
          </p:nvPr>
        </p:nvSpPr>
        <p:spPr/>
        <p:txBody>
          <a:bodyPr/>
          <a:lstStyle/>
          <a:p>
            <a:fld id="{F6A33367-C7DD-4070-8A8A-4A94FB71ED67}" type="slidenum">
              <a:rPr lang="en-US" smtClean="0"/>
              <a:t>46</a:t>
            </a:fld>
            <a:endParaRPr lang="en-US"/>
          </a:p>
        </p:txBody>
      </p:sp>
    </p:spTree>
    <p:extLst>
      <p:ext uri="{BB962C8B-B14F-4D97-AF65-F5344CB8AC3E}">
        <p14:creationId xmlns:p14="http://schemas.microsoft.com/office/powerpoint/2010/main" val="63237326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My general conclusions, based on the presentation today and additional material in my forthcoming paper are:</a:t>
            </a:r>
          </a:p>
          <a:p>
            <a:endParaRPr lang="en-US" sz="1200" dirty="0"/>
          </a:p>
          <a:p>
            <a:r>
              <a:rPr lang="en-US" sz="1200" dirty="0"/>
              <a:t>Measurements can differ between two different interviews, even for characteristics that rarely change.</a:t>
            </a:r>
          </a:p>
          <a:p>
            <a:endParaRPr lang="en-US" dirty="0"/>
          </a:p>
          <a:p>
            <a:r>
              <a:rPr lang="en-US" dirty="0"/>
              <a:t>Even under independence, measurement error can have a major impact on estimates, especially for small groups.</a:t>
            </a:r>
          </a:p>
          <a:p>
            <a:endParaRPr lang="en-US" dirty="0"/>
          </a:p>
          <a:p>
            <a:r>
              <a:rPr lang="en-US" dirty="0"/>
              <a:t>Sometimes national estimates are unbiased, but domain estimates are biased.</a:t>
            </a:r>
          </a:p>
          <a:p>
            <a:endParaRPr lang="en-US" dirty="0"/>
          </a:p>
          <a:p>
            <a:r>
              <a:rPr lang="en-US" dirty="0"/>
              <a:t>I would encourage you to read my paper when it comes out for a more in-depth analysis of measurement error on dual-system estimates.</a:t>
            </a:r>
          </a:p>
        </p:txBody>
      </p:sp>
      <p:sp>
        <p:nvSpPr>
          <p:cNvPr id="4" name="Slide Number Placeholder 3"/>
          <p:cNvSpPr>
            <a:spLocks noGrp="1"/>
          </p:cNvSpPr>
          <p:nvPr>
            <p:ph type="sldNum" sz="quarter" idx="5"/>
          </p:nvPr>
        </p:nvSpPr>
        <p:spPr/>
        <p:txBody>
          <a:bodyPr/>
          <a:lstStyle/>
          <a:p>
            <a:fld id="{F6A33367-C7DD-4070-8A8A-4A94FB71ED67}" type="slidenum">
              <a:rPr lang="en-US" smtClean="0"/>
              <a:t>47</a:t>
            </a:fld>
            <a:endParaRPr lang="en-US"/>
          </a:p>
        </p:txBody>
      </p:sp>
    </p:spTree>
    <p:extLst>
      <p:ext uri="{BB962C8B-B14F-4D97-AF65-F5344CB8AC3E}">
        <p14:creationId xmlns:p14="http://schemas.microsoft.com/office/powerpoint/2010/main" val="1781626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we see census status as the rows.  </a:t>
            </a:r>
          </a:p>
          <a:p>
            <a:endParaRPr lang="en-US" dirty="0"/>
          </a:p>
          <a:p>
            <a:r>
              <a:rPr lang="en-US" dirty="0"/>
              <a:t>The top row has counts of census housing units classified as occupied.</a:t>
            </a:r>
          </a:p>
        </p:txBody>
      </p:sp>
      <p:sp>
        <p:nvSpPr>
          <p:cNvPr id="4" name="Slide Number Placeholder 3"/>
          <p:cNvSpPr>
            <a:spLocks noGrp="1"/>
          </p:cNvSpPr>
          <p:nvPr>
            <p:ph type="sldNum" sz="quarter" idx="5"/>
          </p:nvPr>
        </p:nvSpPr>
        <p:spPr/>
        <p:txBody>
          <a:bodyPr/>
          <a:lstStyle/>
          <a:p>
            <a:fld id="{F6A33367-C7DD-4070-8A8A-4A94FB71ED67}" type="slidenum">
              <a:rPr lang="en-US" smtClean="0"/>
              <a:t>5</a:t>
            </a:fld>
            <a:endParaRPr lang="en-US"/>
          </a:p>
        </p:txBody>
      </p:sp>
    </p:spTree>
    <p:extLst>
      <p:ext uri="{BB962C8B-B14F-4D97-AF65-F5344CB8AC3E}">
        <p14:creationId xmlns:p14="http://schemas.microsoft.com/office/powerpoint/2010/main" val="3220479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row has counts of housing units classified as vacant in the census</a:t>
            </a:r>
          </a:p>
        </p:txBody>
      </p:sp>
      <p:sp>
        <p:nvSpPr>
          <p:cNvPr id="4" name="Slide Number Placeholder 3"/>
          <p:cNvSpPr>
            <a:spLocks noGrp="1"/>
          </p:cNvSpPr>
          <p:nvPr>
            <p:ph type="sldNum" sz="quarter" idx="5"/>
          </p:nvPr>
        </p:nvSpPr>
        <p:spPr/>
        <p:txBody>
          <a:bodyPr/>
          <a:lstStyle/>
          <a:p>
            <a:fld id="{F6A33367-C7DD-4070-8A8A-4A94FB71ED67}" type="slidenum">
              <a:rPr lang="en-US" smtClean="0"/>
              <a:t>6</a:t>
            </a:fld>
            <a:endParaRPr lang="en-US"/>
          </a:p>
        </p:txBody>
      </p:sp>
    </p:spTree>
    <p:extLst>
      <p:ext uri="{BB962C8B-B14F-4D97-AF65-F5344CB8AC3E}">
        <p14:creationId xmlns:p14="http://schemas.microsoft.com/office/powerpoint/2010/main" val="673036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row is for units not found in the Census, but found in the PES.  Neither the Census nor the PES is assumed to have perfect coverage.  Thus, some units are found in the census, but not the PES – and vice versa as well.</a:t>
            </a:r>
          </a:p>
        </p:txBody>
      </p:sp>
      <p:sp>
        <p:nvSpPr>
          <p:cNvPr id="4" name="Slide Number Placeholder 3"/>
          <p:cNvSpPr>
            <a:spLocks noGrp="1"/>
          </p:cNvSpPr>
          <p:nvPr>
            <p:ph type="sldNum" sz="quarter" idx="5"/>
          </p:nvPr>
        </p:nvSpPr>
        <p:spPr/>
        <p:txBody>
          <a:bodyPr/>
          <a:lstStyle/>
          <a:p>
            <a:fld id="{F6A33367-C7DD-4070-8A8A-4A94FB71ED67}" type="slidenum">
              <a:rPr lang="en-US" smtClean="0"/>
              <a:t>7</a:t>
            </a:fld>
            <a:endParaRPr lang="en-US"/>
          </a:p>
        </p:txBody>
      </p:sp>
    </p:spTree>
    <p:extLst>
      <p:ext uri="{BB962C8B-B14F-4D97-AF65-F5344CB8AC3E}">
        <p14:creationId xmlns:p14="http://schemas.microsoft.com/office/powerpoint/2010/main" val="2327941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columns show the classification of units captured in the PES.</a:t>
            </a:r>
          </a:p>
        </p:txBody>
      </p:sp>
      <p:sp>
        <p:nvSpPr>
          <p:cNvPr id="4" name="Slide Number Placeholder 3"/>
          <p:cNvSpPr>
            <a:spLocks noGrp="1"/>
          </p:cNvSpPr>
          <p:nvPr>
            <p:ph type="sldNum" sz="quarter" idx="5"/>
          </p:nvPr>
        </p:nvSpPr>
        <p:spPr/>
        <p:txBody>
          <a:bodyPr/>
          <a:lstStyle/>
          <a:p>
            <a:fld id="{F6A33367-C7DD-4070-8A8A-4A94FB71ED67}" type="slidenum">
              <a:rPr lang="en-US" smtClean="0"/>
              <a:t>8</a:t>
            </a:fld>
            <a:endParaRPr lang="en-US"/>
          </a:p>
        </p:txBody>
      </p:sp>
    </p:spTree>
    <p:extLst>
      <p:ext uri="{BB962C8B-B14F-4D97-AF65-F5344CB8AC3E}">
        <p14:creationId xmlns:p14="http://schemas.microsoft.com/office/powerpoint/2010/main" val="15145923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Overall, there were 6,200 sample housing units that were captured by the census and PES and also classified as vacant by both operations. </a:t>
            </a:r>
          </a:p>
        </p:txBody>
      </p:sp>
      <p:sp>
        <p:nvSpPr>
          <p:cNvPr id="4" name="Slide Number Placeholder 3"/>
          <p:cNvSpPr>
            <a:spLocks noGrp="1"/>
          </p:cNvSpPr>
          <p:nvPr>
            <p:ph type="sldNum" sz="quarter" idx="5"/>
          </p:nvPr>
        </p:nvSpPr>
        <p:spPr/>
        <p:txBody>
          <a:bodyPr/>
          <a:lstStyle/>
          <a:p>
            <a:fld id="{F6A33367-C7DD-4070-8A8A-4A94FB71ED67}" type="slidenum">
              <a:rPr lang="en-US" smtClean="0"/>
              <a:t>9</a:t>
            </a:fld>
            <a:endParaRPr lang="en-US"/>
          </a:p>
        </p:txBody>
      </p:sp>
    </p:spTree>
    <p:extLst>
      <p:ext uri="{BB962C8B-B14F-4D97-AF65-F5344CB8AC3E}">
        <p14:creationId xmlns:p14="http://schemas.microsoft.com/office/powerpoint/2010/main" val="63752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Draft - Not Cleared for Public Release -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28639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Draft - Not Cleared for Public Release -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03020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Draft - Not Cleared for Public Release -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57117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Draft - Not Cleared for Public Release -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835003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Draft - Not Cleared for Public Release -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35010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Draft - Not Cleared for Public Release - Disclosure Prohibited—Title 13 U.S.C.</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86677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en-US"/>
              <a:t>Draft - Not Cleared for Public Release - Disclosure Prohibited—Title 13 U.S.C.</a:t>
            </a:r>
          </a:p>
        </p:txBody>
      </p:sp>
      <p:sp>
        <p:nvSpPr>
          <p:cNvPr id="9" name="Slide Number Placeholder 8"/>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599559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en-US"/>
              <a:t>Draft - Not Cleared for Public Release - Disclosure Prohibited—Title 13 U.S.C.</a:t>
            </a:r>
          </a:p>
        </p:txBody>
      </p:sp>
      <p:sp>
        <p:nvSpPr>
          <p:cNvPr id="5" name="Slide Number Placeholder 4"/>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030695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en-US"/>
              <a:t>Draft - Not Cleared for Public Release - Disclosure Prohibited—Title 13 U.S.C.</a:t>
            </a:r>
          </a:p>
        </p:txBody>
      </p:sp>
      <p:sp>
        <p:nvSpPr>
          <p:cNvPr id="4" name="Slide Number Placeholder 3"/>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40345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Draft - Not Cleared for Public Release - Disclosure Prohibited—Title 13 U.S.C.</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829127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Draft - Not Cleared for Public Release - Disclosure Prohibited—Title 13 U.S.C.</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19473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Draft - Not Cleared for Public Release - Disclosure Prohibited—Title 13 U.S.C.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3ECC8-719A-498E-B101-491B6A35558E}" type="slidenum">
              <a:rPr lang="en-US" smtClean="0"/>
              <a:t>‹#›</a:t>
            </a:fld>
            <a:endParaRPr lang="en-US"/>
          </a:p>
        </p:txBody>
      </p:sp>
      <p:pic>
        <p:nvPicPr>
          <p:cNvPr id="8" name="Picture 7"/>
          <p:cNvPicPr>
            <a:picLocks noSelect="1"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2338593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microsoft.com/office/2007/relationships/diagramDrawing" Target="../diagrams/drawing13.xml"/><Relationship Id="rId3" Type="http://schemas.openxmlformats.org/officeDocument/2006/relationships/image" Target="../media/image5.png"/><Relationship Id="rId7" Type="http://schemas.openxmlformats.org/officeDocument/2006/relationships/diagramColors" Target="../diagrams/colors13.xm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diagramQuickStyle" Target="../diagrams/quickStyle13.xml"/><Relationship Id="rId5" Type="http://schemas.openxmlformats.org/officeDocument/2006/relationships/diagramLayout" Target="../diagrams/layout13.xml"/><Relationship Id="rId4" Type="http://schemas.openxmlformats.org/officeDocument/2006/relationships/diagramData" Target="../diagrams/data13.xml"/></Relationships>
</file>

<file path=ppt/slides/_rels/slide34.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image" Target="../media/image3.png"/><Relationship Id="rId7" Type="http://schemas.openxmlformats.org/officeDocument/2006/relationships/diagramColors" Target="../diagrams/colors14.xm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s>
</file>

<file path=ppt/slides/_rels/slide35.xml.rels><?xml version="1.0" encoding="UTF-8" standalone="yes"?>
<Relationships xmlns="http://schemas.openxmlformats.org/package/2006/relationships"><Relationship Id="rId8" Type="http://schemas.microsoft.com/office/2007/relationships/diagramDrawing" Target="../diagrams/drawing15.xml"/><Relationship Id="rId3" Type="http://schemas.openxmlformats.org/officeDocument/2006/relationships/image" Target="../media/image30.png"/><Relationship Id="rId7" Type="http://schemas.openxmlformats.org/officeDocument/2006/relationships/diagramColors" Target="../diagrams/colors15.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QuickStyle" Target="../diagrams/quickStyle15.xml"/><Relationship Id="rId5" Type="http://schemas.openxmlformats.org/officeDocument/2006/relationships/diagramLayout" Target="../diagrams/layout15.xml"/><Relationship Id="rId4" Type="http://schemas.openxmlformats.org/officeDocument/2006/relationships/diagramData" Target="../diagrams/data1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8597D-7330-EA8F-B58E-93B08D0A7FAE}"/>
              </a:ext>
            </a:extLst>
          </p:cNvPr>
          <p:cNvSpPr>
            <a:spLocks noGrp="1"/>
          </p:cNvSpPr>
          <p:nvPr>
            <p:ph type="ctrTitle"/>
          </p:nvPr>
        </p:nvSpPr>
        <p:spPr/>
        <p:txBody>
          <a:bodyPr>
            <a:normAutofit fontScale="90000"/>
          </a:bodyPr>
          <a:lstStyle/>
          <a:p>
            <a:r>
              <a:rPr lang="en-US" dirty="0"/>
              <a:t>Prevalence and Effect of Misclassification on Measuring Census Coverage</a:t>
            </a:r>
          </a:p>
        </p:txBody>
      </p:sp>
      <p:sp>
        <p:nvSpPr>
          <p:cNvPr id="3" name="Subtitle 2">
            <a:extLst>
              <a:ext uri="{FF2B5EF4-FFF2-40B4-BE49-F238E27FC236}">
                <a16:creationId xmlns:a16="http://schemas.microsoft.com/office/drawing/2014/main" id="{7B5943CE-2F2D-3523-84DD-78B485292740}"/>
              </a:ext>
            </a:extLst>
          </p:cNvPr>
          <p:cNvSpPr>
            <a:spLocks noGrp="1"/>
          </p:cNvSpPr>
          <p:nvPr>
            <p:ph type="subTitle" idx="1"/>
          </p:nvPr>
        </p:nvSpPr>
        <p:spPr/>
        <p:txBody>
          <a:bodyPr/>
          <a:lstStyle/>
          <a:p>
            <a:r>
              <a:rPr lang="en-US" dirty="0"/>
              <a:t>By Timothy Kennel</a:t>
            </a:r>
          </a:p>
          <a:p>
            <a:r>
              <a:rPr lang="en-US" dirty="0"/>
              <a:t>August 5, 2024</a:t>
            </a:r>
          </a:p>
        </p:txBody>
      </p:sp>
      <p:sp>
        <p:nvSpPr>
          <p:cNvPr id="4" name="Slide Number Placeholder 3">
            <a:extLst>
              <a:ext uri="{FF2B5EF4-FFF2-40B4-BE49-F238E27FC236}">
                <a16:creationId xmlns:a16="http://schemas.microsoft.com/office/drawing/2014/main" id="{47A0CFF0-50F8-E709-DB50-477639C463F0}"/>
              </a:ext>
            </a:extLst>
          </p:cNvPr>
          <p:cNvSpPr>
            <a:spLocks noGrp="1"/>
          </p:cNvSpPr>
          <p:nvPr>
            <p:ph type="sldNum" sz="quarter" idx="12"/>
          </p:nvPr>
        </p:nvSpPr>
        <p:spPr/>
        <p:txBody>
          <a:bodyPr/>
          <a:lstStyle/>
          <a:p>
            <a:fld id="{FC63ECC8-719A-498E-B101-491B6A35558E}" type="slidenum">
              <a:rPr lang="en-US" smtClean="0"/>
              <a:t>1</a:t>
            </a:fld>
            <a:endParaRPr lang="en-US" dirty="0"/>
          </a:p>
        </p:txBody>
      </p:sp>
      <p:sp>
        <p:nvSpPr>
          <p:cNvPr id="5" name="TextBox 4">
            <a:extLst>
              <a:ext uri="{FF2B5EF4-FFF2-40B4-BE49-F238E27FC236}">
                <a16:creationId xmlns:a16="http://schemas.microsoft.com/office/drawing/2014/main" id="{6B0D98F0-36E1-C574-7DFB-03F5719D7D1D}"/>
              </a:ext>
            </a:extLst>
          </p:cNvPr>
          <p:cNvSpPr txBox="1"/>
          <p:nvPr/>
        </p:nvSpPr>
        <p:spPr>
          <a:xfrm>
            <a:off x="1856792" y="4545240"/>
            <a:ext cx="10335208" cy="2031325"/>
          </a:xfrm>
          <a:prstGeom prst="rect">
            <a:avLst/>
          </a:prstGeom>
          <a:noFill/>
        </p:spPr>
        <p:txBody>
          <a:bodyPr wrap="square" rtlCol="0">
            <a:spAutoFit/>
          </a:bodyPr>
          <a:lstStyle/>
          <a:p>
            <a:r>
              <a:rPr lang="en-US" dirty="0"/>
              <a:t>The views expressed are those of the author and not those of the U.S. Census Bureau.</a:t>
            </a:r>
          </a:p>
          <a:p>
            <a:endParaRPr lang="en-US" dirty="0"/>
          </a:p>
          <a:p>
            <a:r>
              <a:rPr lang="en-US" dirty="0"/>
              <a:t>The Census Bureau's Disclosure Review Board and Disclosure Avoidance Officers have reviewed this information product for unauthorized disclosure of confidential information and have approved the disclosure avoidance practices applied to this release.  (Data Management System (DMS) number:  P7500688, subproject P-7522175, Disclosure Review Board (DRB) Approval Number: CBDRB-FY22-342)</a:t>
            </a:r>
          </a:p>
          <a:p>
            <a:endParaRPr lang="en-US" dirty="0"/>
          </a:p>
        </p:txBody>
      </p:sp>
    </p:spTree>
    <p:extLst>
      <p:ext uri="{BB962C8B-B14F-4D97-AF65-F5344CB8AC3E}">
        <p14:creationId xmlns:p14="http://schemas.microsoft.com/office/powerpoint/2010/main" val="3625825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10</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2408001517"/>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effectLst/>
                        </a:rPr>
                        <a:t>In PES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effectLst/>
                        </a:rPr>
                        <a:t>Vacant</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effectLst/>
                        </a:rPr>
                        <a:t>In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127,700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tx1"/>
                          </a:solidFill>
                          <a:effectLst/>
                        </a:rPr>
                        <a:t>5,200</a:t>
                      </a:r>
                      <a:endParaRPr lang="en-US" sz="2900" b="0" i="0" u="none" strike="noStrike" dirty="0">
                        <a:solidFill>
                          <a:schemeClr val="tx1"/>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21,000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153,900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effectLst/>
                        </a:rPr>
                        <a:t>Vacant</a:t>
                      </a:r>
                      <a:endParaRPr lang="en-US" sz="2600" dirty="0"/>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6,200</a:t>
                      </a:r>
                      <a:endParaRPr lang="en-US" sz="2900" b="0" i="0" u="none" strike="noStrike" dirty="0">
                        <a:solidFill>
                          <a:srgbClr val="00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3,900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16,300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effectLst/>
                        </a:rPr>
                        <a:t>Out of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effectLst/>
                        </a:rPr>
                        <a:t>3,500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2,000</a:t>
                      </a:r>
                      <a:endParaRPr lang="en-US" sz="2900" b="0" i="0" u="none" strike="noStrike" dirty="0">
                        <a:solidFill>
                          <a:srgbClr val="FF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13,400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3477006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11</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2672346868"/>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effectLst/>
                        </a:rPr>
                        <a:t>In PES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effectLst/>
                        </a:rPr>
                        <a:t>Vacant</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effectLst/>
                        </a:rPr>
                        <a:t>In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rgbClr val="00B050"/>
                          </a:solidFill>
                          <a:effectLst/>
                        </a:rPr>
                        <a:t>127,700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rgbClr val="00B050"/>
                          </a:solidFill>
                          <a:effectLst/>
                        </a:rPr>
                        <a:t>5,200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21,000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153,900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effectLst/>
                        </a:rPr>
                        <a:t>Vacant</a:t>
                      </a:r>
                      <a:endParaRPr lang="en-US" sz="2600" dirty="0"/>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16,300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effectLst/>
                        </a:rPr>
                        <a:t>Out of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solidFill>
                            <a:schemeClr val="bg1">
                              <a:lumMod val="65000"/>
                            </a:schemeClr>
                          </a:solidFill>
                          <a:effectLst/>
                        </a:rPr>
                        <a:t>3,500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2,000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13,400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935342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12</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2828689271"/>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effectLst/>
                        </a:rPr>
                        <a:t>In PES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effectLst/>
                        </a:rPr>
                        <a:t>Vacant</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effectLst/>
                        </a:rPr>
                        <a:t>In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127,700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rgbClr val="00B050"/>
                          </a:solidFill>
                          <a:effectLst/>
                        </a:rPr>
                        <a:t>5,200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21,000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153,900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effectLst/>
                        </a:rPr>
                        <a:t>Vacant</a:t>
                      </a:r>
                      <a:endParaRPr lang="en-US" sz="2600" dirty="0"/>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6,200</a:t>
                      </a:r>
                      <a:endParaRPr lang="en-US" sz="2900" b="0" i="0" u="none" strike="noStrike" dirty="0">
                        <a:solidFill>
                          <a:srgbClr val="00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16,300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effectLst/>
                        </a:rPr>
                        <a:t>Out of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solidFill>
                            <a:schemeClr val="bg1">
                              <a:lumMod val="65000"/>
                            </a:schemeClr>
                          </a:solidFill>
                          <a:effectLst/>
                        </a:rPr>
                        <a:t>3,500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2,000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13,400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541483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13</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792365704"/>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effectLst/>
                        </a:rPr>
                        <a:t>In PES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effectLst/>
                        </a:rPr>
                        <a:t>Vacant</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effectLst/>
                        </a:rPr>
                        <a:t>In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127,700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tx1"/>
                          </a:solidFill>
                          <a:effectLst/>
                        </a:rPr>
                        <a:t>5,200</a:t>
                      </a:r>
                      <a:endParaRPr lang="en-US" sz="2900" b="0" i="0" u="none" strike="noStrike" dirty="0">
                        <a:solidFill>
                          <a:schemeClr val="tx1"/>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21,000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153,900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effectLst/>
                        </a:rPr>
                        <a:t>Vacant</a:t>
                      </a:r>
                      <a:endParaRPr lang="en-US" sz="2600" dirty="0"/>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16,300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effectLst/>
                        </a:rPr>
                        <a:t>Out of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solidFill>
                            <a:schemeClr val="bg1">
                              <a:lumMod val="65000"/>
                            </a:schemeClr>
                          </a:solidFill>
                          <a:effectLst/>
                        </a:rPr>
                        <a:t>3,500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2,000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13,400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3244527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14</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2607083783"/>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effectLst/>
                        </a:rPr>
                        <a:t>In PES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effectLst/>
                        </a:rPr>
                        <a:t>Vacant</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effectLst/>
                        </a:rPr>
                        <a:t>In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127,700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5,200</a:t>
                      </a:r>
                      <a:endParaRPr lang="en-US" sz="2900" b="0" i="0" u="none" strike="noStrike" dirty="0">
                        <a:solidFill>
                          <a:srgbClr val="00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21,000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153,900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effectLst/>
                        </a:rPr>
                        <a:t>Vacant</a:t>
                      </a:r>
                      <a:endParaRPr lang="en-US" sz="2600" dirty="0"/>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6,200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6,200</a:t>
                      </a:r>
                      <a:endParaRPr lang="en-US" sz="2900" b="0" i="0" u="none" strike="noStrike" dirty="0">
                        <a:solidFill>
                          <a:srgbClr val="00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3,900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16,300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effectLst/>
                        </a:rPr>
                        <a:t>Out of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effectLst/>
                        </a:rPr>
                        <a:t>3,500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2,000</a:t>
                      </a:r>
                      <a:endParaRPr lang="en-US" sz="2900" b="0" i="0" u="none" strike="noStrike" dirty="0">
                        <a:solidFill>
                          <a:srgbClr val="FF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13,400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3836068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15</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1128670441"/>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effectLst/>
                        </a:rPr>
                        <a:t>In PES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effectLst/>
                        </a:rPr>
                        <a:t>Vacant</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effectLst/>
                        </a:rPr>
                        <a:t>In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rgbClr val="00B050"/>
                          </a:solidFill>
                          <a:effectLst/>
                        </a:rPr>
                        <a:t>127,700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rgbClr val="00B050"/>
                          </a:solidFill>
                          <a:effectLst/>
                        </a:rPr>
                        <a:t>5,200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rgbClr val="00B050"/>
                          </a:solidFill>
                          <a:effectLst/>
                        </a:rPr>
                        <a:t>21,000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153,900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effectLst/>
                        </a:rPr>
                        <a:t>Vacant</a:t>
                      </a:r>
                      <a:endParaRPr lang="en-US" sz="2600" dirty="0"/>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3,900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16,300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effectLst/>
                        </a:rPr>
                        <a:t>Out of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solidFill>
                            <a:srgbClr val="00B050"/>
                          </a:solidFill>
                          <a:effectLst/>
                        </a:rPr>
                        <a:t>3,500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2,000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13,400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2869006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8E022-76A1-1F66-07E6-5F75D84D0644}"/>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9914EA00-178B-B0FD-E2FE-F88D78B052D7}"/>
              </a:ext>
            </a:extLst>
          </p:cNvPr>
          <p:cNvSpPr>
            <a:spLocks noGrp="1"/>
          </p:cNvSpPr>
          <p:nvPr>
            <p:ph idx="1"/>
          </p:nvPr>
        </p:nvSpPr>
        <p:spPr/>
        <p:txBody>
          <a:bodyPr/>
          <a:lstStyle/>
          <a:p>
            <a:r>
              <a:rPr lang="en-US" dirty="0"/>
              <a:t>Disagreement rates are higher than anticipated for some groups</a:t>
            </a:r>
          </a:p>
          <a:p>
            <a:r>
              <a:rPr lang="en-US" dirty="0"/>
              <a:t>Disagreement is not balanced</a:t>
            </a:r>
          </a:p>
          <a:p>
            <a:pPr lvl="1"/>
            <a:r>
              <a:rPr lang="en-US" dirty="0"/>
              <a:t>Off diagonal cells are not equal</a:t>
            </a:r>
          </a:p>
          <a:p>
            <a:r>
              <a:rPr lang="en-US" dirty="0"/>
              <a:t>For less populous groups, a small overall amount of disagreement can have a substantial impact on the size of the small group</a:t>
            </a:r>
          </a:p>
          <a:p>
            <a:endParaRPr lang="en-US" dirty="0"/>
          </a:p>
        </p:txBody>
      </p:sp>
      <p:sp>
        <p:nvSpPr>
          <p:cNvPr id="5" name="Slide Number Placeholder 4">
            <a:extLst>
              <a:ext uri="{FF2B5EF4-FFF2-40B4-BE49-F238E27FC236}">
                <a16:creationId xmlns:a16="http://schemas.microsoft.com/office/drawing/2014/main" id="{BFA8327A-3A74-4E6A-A2E0-67CDAFC9A7D0}"/>
              </a:ext>
            </a:extLst>
          </p:cNvPr>
          <p:cNvSpPr>
            <a:spLocks noGrp="1"/>
          </p:cNvSpPr>
          <p:nvPr>
            <p:ph type="sldNum" sz="quarter" idx="12"/>
          </p:nvPr>
        </p:nvSpPr>
        <p:spPr/>
        <p:txBody>
          <a:bodyPr/>
          <a:lstStyle/>
          <a:p>
            <a:fld id="{FC63ECC8-719A-498E-B101-491B6A35558E}" type="slidenum">
              <a:rPr lang="en-US" smtClean="0"/>
              <a:t>16</a:t>
            </a:fld>
            <a:endParaRPr lang="en-US"/>
          </a:p>
        </p:txBody>
      </p:sp>
    </p:spTree>
    <p:extLst>
      <p:ext uri="{BB962C8B-B14F-4D97-AF65-F5344CB8AC3E}">
        <p14:creationId xmlns:p14="http://schemas.microsoft.com/office/powerpoint/2010/main" val="3690597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ED20D-7BE5-2F88-35C6-0226C2B60AFA}"/>
              </a:ext>
            </a:extLst>
          </p:cNvPr>
          <p:cNvSpPr>
            <a:spLocks noGrp="1"/>
          </p:cNvSpPr>
          <p:nvPr>
            <p:ph type="title"/>
          </p:nvPr>
        </p:nvSpPr>
        <p:spPr/>
        <p:txBody>
          <a:bodyPr/>
          <a:lstStyle/>
          <a:p>
            <a:r>
              <a:rPr lang="en-US" dirty="0"/>
              <a:t>Impact: </a:t>
            </a:r>
            <a:r>
              <a:rPr lang="en-US" dirty="0">
                <a:solidFill>
                  <a:schemeClr val="tx1">
                    <a:lumMod val="50000"/>
                    <a:lumOff val="50000"/>
                  </a:schemeClr>
                </a:solidFill>
              </a:rPr>
              <a:t>What is the effect of measurement error on dual-system estimates?</a:t>
            </a:r>
          </a:p>
        </p:txBody>
      </p:sp>
      <p:sp>
        <p:nvSpPr>
          <p:cNvPr id="3" name="Text Placeholder 2">
            <a:extLst>
              <a:ext uri="{FF2B5EF4-FFF2-40B4-BE49-F238E27FC236}">
                <a16:creationId xmlns:a16="http://schemas.microsoft.com/office/drawing/2014/main" id="{4D6C87CF-5248-D573-9DD8-1956D0BDCAF7}"/>
              </a:ext>
            </a:extLst>
          </p:cNvPr>
          <p:cNvSpPr>
            <a:spLocks noGrp="1"/>
          </p:cNvSpPr>
          <p:nvPr>
            <p:ph type="body" idx="1"/>
          </p:nvPr>
        </p:nvSpPr>
        <p:spPr/>
        <p:txBody>
          <a:bodyPr/>
          <a:lstStyle/>
          <a:p>
            <a:endParaRPr lang="en-US"/>
          </a:p>
        </p:txBody>
      </p:sp>
      <p:sp>
        <p:nvSpPr>
          <p:cNvPr id="5" name="Slide Number Placeholder 4">
            <a:extLst>
              <a:ext uri="{FF2B5EF4-FFF2-40B4-BE49-F238E27FC236}">
                <a16:creationId xmlns:a16="http://schemas.microsoft.com/office/drawing/2014/main" id="{C7120437-73EE-8EA0-205D-A1C6D104B1D5}"/>
              </a:ext>
            </a:extLst>
          </p:cNvPr>
          <p:cNvSpPr>
            <a:spLocks noGrp="1"/>
          </p:cNvSpPr>
          <p:nvPr>
            <p:ph type="sldNum" sz="quarter" idx="12"/>
          </p:nvPr>
        </p:nvSpPr>
        <p:spPr/>
        <p:txBody>
          <a:bodyPr/>
          <a:lstStyle/>
          <a:p>
            <a:fld id="{FC63ECC8-719A-498E-B101-491B6A35558E}" type="slidenum">
              <a:rPr lang="en-US" smtClean="0"/>
              <a:t>17</a:t>
            </a:fld>
            <a:endParaRPr lang="en-US"/>
          </a:p>
        </p:txBody>
      </p:sp>
    </p:spTree>
    <p:extLst>
      <p:ext uri="{BB962C8B-B14F-4D97-AF65-F5344CB8AC3E}">
        <p14:creationId xmlns:p14="http://schemas.microsoft.com/office/powerpoint/2010/main" val="2374447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28E4B-9E6E-26B7-FAE7-7F68B4AEAECC}"/>
              </a:ext>
            </a:extLst>
          </p:cNvPr>
          <p:cNvSpPr>
            <a:spLocks noGrp="1"/>
          </p:cNvSpPr>
          <p:nvPr>
            <p:ph type="title"/>
          </p:nvPr>
        </p:nvSpPr>
        <p:spPr/>
        <p:txBody>
          <a:bodyPr/>
          <a:lstStyle/>
          <a:p>
            <a:r>
              <a:rPr lang="en-US" dirty="0"/>
              <a:t>Setup</a:t>
            </a:r>
          </a:p>
        </p:txBody>
      </p:sp>
      <p:sp>
        <p:nvSpPr>
          <p:cNvPr id="3" name="Content Placeholder 2">
            <a:extLst>
              <a:ext uri="{FF2B5EF4-FFF2-40B4-BE49-F238E27FC236}">
                <a16:creationId xmlns:a16="http://schemas.microsoft.com/office/drawing/2014/main" id="{18A804A9-69A7-7DB1-B6AE-1B6E2CAC1BCE}"/>
              </a:ext>
            </a:extLst>
          </p:cNvPr>
          <p:cNvSpPr>
            <a:spLocks noGrp="1"/>
          </p:cNvSpPr>
          <p:nvPr>
            <p:ph idx="1"/>
          </p:nvPr>
        </p:nvSpPr>
        <p:spPr/>
        <p:txBody>
          <a:bodyPr/>
          <a:lstStyle/>
          <a:p>
            <a:pPr marL="0" indent="0">
              <a:buNone/>
            </a:pPr>
            <a:r>
              <a:rPr lang="en-US" dirty="0"/>
              <a:t>Measurement error is a function of the measurement tool, not the capture mechanism.  That is, we think of two complete enumerations of the population with two different measurement tools.  There is a True status, the Measurement 1 status, and Measurement 2 status.</a:t>
            </a:r>
          </a:p>
          <a:p>
            <a:pPr marL="0" indent="0">
              <a:buNone/>
            </a:pPr>
            <a:endParaRPr lang="en-US" dirty="0"/>
          </a:p>
          <a:p>
            <a:pPr marL="0" indent="0" algn="ctr">
              <a:buNone/>
            </a:pPr>
            <a:r>
              <a:rPr lang="en-US" dirty="0"/>
              <a:t>(</a:t>
            </a:r>
            <a:r>
              <a:rPr lang="en-US" sz="2800" dirty="0"/>
              <a:t>True, Measurement 1, Measurement 2)</a:t>
            </a:r>
          </a:p>
          <a:p>
            <a:pPr marL="0" indent="0" algn="ctr">
              <a:buNone/>
            </a:pPr>
            <a:r>
              <a:rPr lang="en-US" dirty="0"/>
              <a:t>(T, X1, X2)</a:t>
            </a:r>
          </a:p>
        </p:txBody>
      </p:sp>
      <p:sp>
        <p:nvSpPr>
          <p:cNvPr id="5" name="Slide Number Placeholder 4">
            <a:extLst>
              <a:ext uri="{FF2B5EF4-FFF2-40B4-BE49-F238E27FC236}">
                <a16:creationId xmlns:a16="http://schemas.microsoft.com/office/drawing/2014/main" id="{8BAAFAD3-3DA0-3FB7-9DCE-00D7461B2F93}"/>
              </a:ext>
            </a:extLst>
          </p:cNvPr>
          <p:cNvSpPr>
            <a:spLocks noGrp="1"/>
          </p:cNvSpPr>
          <p:nvPr>
            <p:ph type="sldNum" sz="quarter" idx="12"/>
          </p:nvPr>
        </p:nvSpPr>
        <p:spPr/>
        <p:txBody>
          <a:bodyPr/>
          <a:lstStyle/>
          <a:p>
            <a:fld id="{FC63ECC8-719A-498E-B101-491B6A35558E}" type="slidenum">
              <a:rPr lang="en-US" smtClean="0"/>
              <a:t>18</a:t>
            </a:fld>
            <a:endParaRPr lang="en-US"/>
          </a:p>
        </p:txBody>
      </p:sp>
    </p:spTree>
    <p:extLst>
      <p:ext uri="{BB962C8B-B14F-4D97-AF65-F5344CB8AC3E}">
        <p14:creationId xmlns:p14="http://schemas.microsoft.com/office/powerpoint/2010/main" val="3165986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19</a:t>
            </a:fld>
            <a:endParaRPr lang="en-US"/>
          </a:p>
        </p:txBody>
      </p:sp>
      <p:graphicFrame>
        <p:nvGraphicFramePr>
          <p:cNvPr id="7" name="Diagram 6">
            <a:extLst>
              <a:ext uri="{FF2B5EF4-FFF2-40B4-BE49-F238E27FC236}">
                <a16:creationId xmlns:a16="http://schemas.microsoft.com/office/drawing/2014/main" id="{8DE4CFA9-70F3-74E0-33FC-8D024A9549E2}"/>
              </a:ext>
            </a:extLst>
          </p:cNvPr>
          <p:cNvGraphicFramePr/>
          <p:nvPr>
            <p:extLst>
              <p:ext uri="{D42A27DB-BD31-4B8C-83A1-F6EECF244321}">
                <p14:modId xmlns:p14="http://schemas.microsoft.com/office/powerpoint/2010/main" val="1409986535"/>
              </p:ext>
            </p:extLst>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extLst>
              <p:ext uri="{D42A27DB-BD31-4B8C-83A1-F6EECF244321}">
                <p14:modId xmlns:p14="http://schemas.microsoft.com/office/powerpoint/2010/main" val="4241197604"/>
              </p:ext>
            </p:extLst>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1" dirty="0">
                          <a:solidFill>
                            <a:srgbClr val="00B050"/>
                          </a:solidFill>
                        </a:rPr>
                        <a:t>N = 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9" name="Oval 8">
            <a:extLst>
              <a:ext uri="{FF2B5EF4-FFF2-40B4-BE49-F238E27FC236}">
                <a16:creationId xmlns:a16="http://schemas.microsoft.com/office/drawing/2014/main" id="{63E7B0D7-95F0-04A5-0D0C-179031B97D56}"/>
              </a:ext>
            </a:extLst>
          </p:cNvPr>
          <p:cNvSpPr/>
          <p:nvPr/>
        </p:nvSpPr>
        <p:spPr>
          <a:xfrm>
            <a:off x="175107" y="1702270"/>
            <a:ext cx="515994" cy="515994"/>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Oval 9">
            <a:extLst>
              <a:ext uri="{FF2B5EF4-FFF2-40B4-BE49-F238E27FC236}">
                <a16:creationId xmlns:a16="http://schemas.microsoft.com/office/drawing/2014/main" id="{B151076D-66E5-A474-FE71-506340923B69}"/>
              </a:ext>
            </a:extLst>
          </p:cNvPr>
          <p:cNvSpPr/>
          <p:nvPr/>
        </p:nvSpPr>
        <p:spPr>
          <a:xfrm>
            <a:off x="4531367" y="1549875"/>
            <a:ext cx="1080557"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TextBox 2">
            <a:extLst>
              <a:ext uri="{FF2B5EF4-FFF2-40B4-BE49-F238E27FC236}">
                <a16:creationId xmlns:a16="http://schemas.microsoft.com/office/drawing/2014/main" id="{F6AC694E-E2B3-68C9-4AB0-8DA8C1B99ED0}"/>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
        <p:nvSpPr>
          <p:cNvPr id="4" name="Oval 3">
            <a:extLst>
              <a:ext uri="{FF2B5EF4-FFF2-40B4-BE49-F238E27FC236}">
                <a16:creationId xmlns:a16="http://schemas.microsoft.com/office/drawing/2014/main" id="{AEE6386A-45B2-AD79-6728-DC8708D8878A}"/>
              </a:ext>
            </a:extLst>
          </p:cNvPr>
          <p:cNvSpPr/>
          <p:nvPr/>
        </p:nvSpPr>
        <p:spPr>
          <a:xfrm>
            <a:off x="9418327" y="950435"/>
            <a:ext cx="2194553"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400751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67EC2-5FC4-82AC-A80A-970FD5188660}"/>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C74C7F99-CF47-100F-E333-4A997631B463}"/>
              </a:ext>
            </a:extLst>
          </p:cNvPr>
          <p:cNvSpPr>
            <a:spLocks noGrp="1"/>
          </p:cNvSpPr>
          <p:nvPr>
            <p:ph idx="1"/>
          </p:nvPr>
        </p:nvSpPr>
        <p:spPr/>
        <p:txBody>
          <a:bodyPr>
            <a:normAutofit/>
          </a:bodyPr>
          <a:lstStyle/>
          <a:p>
            <a:pPr marL="342900" indent="-342900">
              <a:buFont typeface="+mj-lt"/>
              <a:buAutoNum type="arabicParenR"/>
            </a:pPr>
            <a:r>
              <a:rPr lang="en-US" dirty="0"/>
              <a:t>Introduction</a:t>
            </a:r>
          </a:p>
          <a:p>
            <a:pPr marL="342900" indent="-342900">
              <a:buFont typeface="+mj-lt"/>
              <a:buAutoNum type="arabicParenR"/>
            </a:pPr>
            <a:r>
              <a:rPr lang="en-US" sz="2800" dirty="0"/>
              <a:t>Impact</a:t>
            </a:r>
          </a:p>
          <a:p>
            <a:pPr lvl="1"/>
            <a:r>
              <a:rPr lang="en-US" dirty="0"/>
              <a:t>Measurement Error Framework</a:t>
            </a:r>
          </a:p>
          <a:p>
            <a:pPr lvl="1"/>
            <a:r>
              <a:rPr lang="en-US" dirty="0"/>
              <a:t>Simulation Creation</a:t>
            </a:r>
          </a:p>
          <a:p>
            <a:pPr lvl="1"/>
            <a:r>
              <a:rPr lang="en-US" dirty="0"/>
              <a:t>Simulation Results</a:t>
            </a:r>
          </a:p>
          <a:p>
            <a:pPr marL="342900" indent="-342900">
              <a:buFont typeface="+mj-lt"/>
              <a:buAutoNum type="arabicParenR" startAt="3"/>
            </a:pPr>
            <a:r>
              <a:rPr lang="en-US" dirty="0"/>
              <a:t>Conclusion</a:t>
            </a:r>
            <a:endParaRPr lang="en-US" sz="2800" dirty="0"/>
          </a:p>
          <a:p>
            <a:endParaRPr lang="en-US" dirty="0"/>
          </a:p>
        </p:txBody>
      </p:sp>
      <p:sp>
        <p:nvSpPr>
          <p:cNvPr id="4" name="Slide Number Placeholder 3">
            <a:extLst>
              <a:ext uri="{FF2B5EF4-FFF2-40B4-BE49-F238E27FC236}">
                <a16:creationId xmlns:a16="http://schemas.microsoft.com/office/drawing/2014/main" id="{2CFD474D-7816-0F96-CF55-206058867E86}"/>
              </a:ext>
            </a:extLst>
          </p:cNvPr>
          <p:cNvSpPr>
            <a:spLocks noGrp="1"/>
          </p:cNvSpPr>
          <p:nvPr>
            <p:ph type="sldNum" sz="quarter" idx="12"/>
          </p:nvPr>
        </p:nvSpPr>
        <p:spPr/>
        <p:txBody>
          <a:bodyPr/>
          <a:lstStyle/>
          <a:p>
            <a:fld id="{FC63ECC8-719A-498E-B101-491B6A35558E}" type="slidenum">
              <a:rPr lang="en-US" smtClean="0"/>
              <a:t>2</a:t>
            </a:fld>
            <a:endParaRPr lang="en-US" dirty="0"/>
          </a:p>
        </p:txBody>
      </p:sp>
    </p:spTree>
    <p:extLst>
      <p:ext uri="{BB962C8B-B14F-4D97-AF65-F5344CB8AC3E}">
        <p14:creationId xmlns:p14="http://schemas.microsoft.com/office/powerpoint/2010/main" val="6990958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20</a:t>
            </a:fld>
            <a:endParaRPr lang="en-US"/>
          </a:p>
        </p:txBody>
      </p:sp>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extLst>
              <p:ext uri="{D42A27DB-BD31-4B8C-83A1-F6EECF244321}">
                <p14:modId xmlns:p14="http://schemas.microsoft.com/office/powerpoint/2010/main" val="2999177550"/>
              </p:ext>
            </p:extLst>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rgbClr val="00B050"/>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b="0"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11" name="Oval 10">
            <a:extLst>
              <a:ext uri="{FF2B5EF4-FFF2-40B4-BE49-F238E27FC236}">
                <a16:creationId xmlns:a16="http://schemas.microsoft.com/office/drawing/2014/main" id="{B7ACE28A-2FC2-6589-BEE5-7F15C47E6BD9}"/>
              </a:ext>
            </a:extLst>
          </p:cNvPr>
          <p:cNvSpPr/>
          <p:nvPr/>
        </p:nvSpPr>
        <p:spPr>
          <a:xfrm>
            <a:off x="175107" y="2244134"/>
            <a:ext cx="515994" cy="515994"/>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Oval 11">
            <a:extLst>
              <a:ext uri="{FF2B5EF4-FFF2-40B4-BE49-F238E27FC236}">
                <a16:creationId xmlns:a16="http://schemas.microsoft.com/office/drawing/2014/main" id="{53516F95-53B5-9977-1F6B-1D8CB7C10D46}"/>
              </a:ext>
            </a:extLst>
          </p:cNvPr>
          <p:cNvSpPr/>
          <p:nvPr/>
        </p:nvSpPr>
        <p:spPr>
          <a:xfrm>
            <a:off x="2184409" y="2091739"/>
            <a:ext cx="1080557"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Oval 12">
            <a:extLst>
              <a:ext uri="{FF2B5EF4-FFF2-40B4-BE49-F238E27FC236}">
                <a16:creationId xmlns:a16="http://schemas.microsoft.com/office/drawing/2014/main" id="{58716007-ED5D-9485-361C-51F1A0F00E5C}"/>
              </a:ext>
            </a:extLst>
          </p:cNvPr>
          <p:cNvSpPr/>
          <p:nvPr/>
        </p:nvSpPr>
        <p:spPr>
          <a:xfrm>
            <a:off x="6722540" y="2091742"/>
            <a:ext cx="1080557"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aphicFrame>
        <p:nvGraphicFramePr>
          <p:cNvPr id="3" name="Diagram 2">
            <a:extLst>
              <a:ext uri="{FF2B5EF4-FFF2-40B4-BE49-F238E27FC236}">
                <a16:creationId xmlns:a16="http://schemas.microsoft.com/office/drawing/2014/main" id="{2BEC6261-7EB3-47F3-C711-964CDDA61DCE}"/>
              </a:ext>
            </a:extLst>
          </p:cNvPr>
          <p:cNvGraphicFramePr/>
          <p:nvPr>
            <p:extLst>
              <p:ext uri="{D42A27DB-BD31-4B8C-83A1-F6EECF244321}">
                <p14:modId xmlns:p14="http://schemas.microsoft.com/office/powerpoint/2010/main" val="131031238"/>
              </p:ext>
            </p:extLst>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2496C9F8-C4EB-EE82-422C-E54F82AAD422}"/>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2824843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21</a:t>
            </a:fld>
            <a:endParaRPr lang="en-US"/>
          </a:p>
        </p:txBody>
      </p:sp>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extLst>
              <p:ext uri="{D42A27DB-BD31-4B8C-83A1-F6EECF244321}">
                <p14:modId xmlns:p14="http://schemas.microsoft.com/office/powerpoint/2010/main" val="2408330669"/>
              </p:ext>
            </p:extLst>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0" dirty="0">
                          <a:solidFill>
                            <a:srgbClr val="C00000"/>
                          </a:solidFill>
                        </a:rPr>
                        <a:t>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b="0" dirty="0">
                          <a:solidFill>
                            <a:srgbClr val="00B050"/>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rgbClr val="00B050"/>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9" name="Oval 8">
            <a:extLst>
              <a:ext uri="{FF2B5EF4-FFF2-40B4-BE49-F238E27FC236}">
                <a16:creationId xmlns:a16="http://schemas.microsoft.com/office/drawing/2014/main" id="{06FB7EF3-928A-35CA-B478-FAD68C2707DE}"/>
              </a:ext>
            </a:extLst>
          </p:cNvPr>
          <p:cNvSpPr/>
          <p:nvPr/>
        </p:nvSpPr>
        <p:spPr>
          <a:xfrm>
            <a:off x="175107" y="2785996"/>
            <a:ext cx="515994" cy="515994"/>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Oval 9">
            <a:extLst>
              <a:ext uri="{FF2B5EF4-FFF2-40B4-BE49-F238E27FC236}">
                <a16:creationId xmlns:a16="http://schemas.microsoft.com/office/drawing/2014/main" id="{66CEB9CE-4193-1E7D-C8D3-818002F3B938}"/>
              </a:ext>
            </a:extLst>
          </p:cNvPr>
          <p:cNvSpPr/>
          <p:nvPr/>
        </p:nvSpPr>
        <p:spPr>
          <a:xfrm>
            <a:off x="1066808" y="2498135"/>
            <a:ext cx="1080557"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Oval 10">
            <a:extLst>
              <a:ext uri="{FF2B5EF4-FFF2-40B4-BE49-F238E27FC236}">
                <a16:creationId xmlns:a16="http://schemas.microsoft.com/office/drawing/2014/main" id="{ACFD7159-14E8-2A26-E3AB-CD70AFD87415}"/>
              </a:ext>
            </a:extLst>
          </p:cNvPr>
          <p:cNvSpPr/>
          <p:nvPr/>
        </p:nvSpPr>
        <p:spPr>
          <a:xfrm>
            <a:off x="3318940" y="2565870"/>
            <a:ext cx="1080557"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Oval 11">
            <a:extLst>
              <a:ext uri="{FF2B5EF4-FFF2-40B4-BE49-F238E27FC236}">
                <a16:creationId xmlns:a16="http://schemas.microsoft.com/office/drawing/2014/main" id="{9A5B4C5B-CACD-CE98-8187-8B173297EBC6}"/>
              </a:ext>
            </a:extLst>
          </p:cNvPr>
          <p:cNvSpPr/>
          <p:nvPr/>
        </p:nvSpPr>
        <p:spPr>
          <a:xfrm>
            <a:off x="5604937" y="2582806"/>
            <a:ext cx="1080557"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Oval 12">
            <a:extLst>
              <a:ext uri="{FF2B5EF4-FFF2-40B4-BE49-F238E27FC236}">
                <a16:creationId xmlns:a16="http://schemas.microsoft.com/office/drawing/2014/main" id="{4A64F936-0A73-ED96-E1D3-F0FEAC1E94FA}"/>
              </a:ext>
            </a:extLst>
          </p:cNvPr>
          <p:cNvSpPr/>
          <p:nvPr/>
        </p:nvSpPr>
        <p:spPr>
          <a:xfrm>
            <a:off x="7823202" y="2565876"/>
            <a:ext cx="1080557"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aphicFrame>
        <p:nvGraphicFramePr>
          <p:cNvPr id="3" name="Diagram 2">
            <a:extLst>
              <a:ext uri="{FF2B5EF4-FFF2-40B4-BE49-F238E27FC236}">
                <a16:creationId xmlns:a16="http://schemas.microsoft.com/office/drawing/2014/main" id="{6FB06C21-D20C-EA40-E8B9-E9186FC5676B}"/>
              </a:ext>
            </a:extLst>
          </p:cNvPr>
          <p:cNvGraphicFramePr/>
          <p:nvPr>
            <p:extLst>
              <p:ext uri="{D42A27DB-BD31-4B8C-83A1-F6EECF244321}">
                <p14:modId xmlns:p14="http://schemas.microsoft.com/office/powerpoint/2010/main" val="131031238"/>
              </p:ext>
            </p:extLst>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C2F0B325-AC8F-4327-685B-9A704EEAA5CB}"/>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3148978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22</a:t>
            </a:fld>
            <a:endParaRPr lang="en-US"/>
          </a:p>
        </p:txBody>
      </p:sp>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extLst>
              <p:ext uri="{D42A27DB-BD31-4B8C-83A1-F6EECF244321}">
                <p14:modId xmlns:p14="http://schemas.microsoft.com/office/powerpoint/2010/main" val="3949024489"/>
              </p:ext>
            </p:extLst>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0" dirty="0">
                          <a:solidFill>
                            <a:srgbClr val="C00000"/>
                          </a:solidFill>
                        </a:rPr>
                        <a:t>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b="0" dirty="0">
                          <a:solidFill>
                            <a:srgbClr val="00B050"/>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9" name="Oval 8">
            <a:extLst>
              <a:ext uri="{FF2B5EF4-FFF2-40B4-BE49-F238E27FC236}">
                <a16:creationId xmlns:a16="http://schemas.microsoft.com/office/drawing/2014/main" id="{06FB7EF3-928A-35CA-B478-FAD68C2707DE}"/>
              </a:ext>
            </a:extLst>
          </p:cNvPr>
          <p:cNvSpPr/>
          <p:nvPr/>
        </p:nvSpPr>
        <p:spPr>
          <a:xfrm>
            <a:off x="175107" y="2785996"/>
            <a:ext cx="515994" cy="515994"/>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Oval 9">
            <a:extLst>
              <a:ext uri="{FF2B5EF4-FFF2-40B4-BE49-F238E27FC236}">
                <a16:creationId xmlns:a16="http://schemas.microsoft.com/office/drawing/2014/main" id="{66CEB9CE-4193-1E7D-C8D3-818002F3B938}"/>
              </a:ext>
            </a:extLst>
          </p:cNvPr>
          <p:cNvSpPr/>
          <p:nvPr/>
        </p:nvSpPr>
        <p:spPr>
          <a:xfrm>
            <a:off x="1066808" y="2498135"/>
            <a:ext cx="1080557"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Oval 10">
            <a:extLst>
              <a:ext uri="{FF2B5EF4-FFF2-40B4-BE49-F238E27FC236}">
                <a16:creationId xmlns:a16="http://schemas.microsoft.com/office/drawing/2014/main" id="{ACFD7159-14E8-2A26-E3AB-CD70AFD87415}"/>
              </a:ext>
            </a:extLst>
          </p:cNvPr>
          <p:cNvSpPr/>
          <p:nvPr/>
        </p:nvSpPr>
        <p:spPr>
          <a:xfrm>
            <a:off x="3318940" y="2565870"/>
            <a:ext cx="1080557"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aphicFrame>
        <p:nvGraphicFramePr>
          <p:cNvPr id="3" name="Diagram 2">
            <a:extLst>
              <a:ext uri="{FF2B5EF4-FFF2-40B4-BE49-F238E27FC236}">
                <a16:creationId xmlns:a16="http://schemas.microsoft.com/office/drawing/2014/main" id="{7778A418-4C5B-32CA-24FF-1981562E0F92}"/>
              </a:ext>
            </a:extLst>
          </p:cNvPr>
          <p:cNvGraphicFramePr/>
          <p:nvPr>
            <p:extLst>
              <p:ext uri="{D42A27DB-BD31-4B8C-83A1-F6EECF244321}">
                <p14:modId xmlns:p14="http://schemas.microsoft.com/office/powerpoint/2010/main" val="131031238"/>
              </p:ext>
            </p:extLst>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A0A22742-13AE-4687-094E-87EB8372CBB8}"/>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23570234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23</a:t>
            </a:fld>
            <a:endParaRPr lang="en-US"/>
          </a:p>
        </p:txBody>
      </p:sp>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extLst>
              <p:ext uri="{D42A27DB-BD31-4B8C-83A1-F6EECF244321}">
                <p14:modId xmlns:p14="http://schemas.microsoft.com/office/powerpoint/2010/main" val="2360961296"/>
              </p:ext>
            </p:extLst>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0" dirty="0">
                          <a:solidFill>
                            <a:srgbClr val="C00000"/>
                          </a:solidFill>
                        </a:rPr>
                        <a:t>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b="0"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rgbClr val="00B050"/>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9" name="Oval 8">
            <a:extLst>
              <a:ext uri="{FF2B5EF4-FFF2-40B4-BE49-F238E27FC236}">
                <a16:creationId xmlns:a16="http://schemas.microsoft.com/office/drawing/2014/main" id="{06FB7EF3-928A-35CA-B478-FAD68C2707DE}"/>
              </a:ext>
            </a:extLst>
          </p:cNvPr>
          <p:cNvSpPr/>
          <p:nvPr/>
        </p:nvSpPr>
        <p:spPr>
          <a:xfrm>
            <a:off x="175107" y="2785996"/>
            <a:ext cx="515994" cy="515994"/>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Oval 11">
            <a:extLst>
              <a:ext uri="{FF2B5EF4-FFF2-40B4-BE49-F238E27FC236}">
                <a16:creationId xmlns:a16="http://schemas.microsoft.com/office/drawing/2014/main" id="{9A5B4C5B-CACD-CE98-8187-8B173297EBC6}"/>
              </a:ext>
            </a:extLst>
          </p:cNvPr>
          <p:cNvSpPr/>
          <p:nvPr/>
        </p:nvSpPr>
        <p:spPr>
          <a:xfrm>
            <a:off x="5604937" y="2582806"/>
            <a:ext cx="1080557"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Oval 12">
            <a:extLst>
              <a:ext uri="{FF2B5EF4-FFF2-40B4-BE49-F238E27FC236}">
                <a16:creationId xmlns:a16="http://schemas.microsoft.com/office/drawing/2014/main" id="{4A64F936-0A73-ED96-E1D3-F0FEAC1E94FA}"/>
              </a:ext>
            </a:extLst>
          </p:cNvPr>
          <p:cNvSpPr/>
          <p:nvPr/>
        </p:nvSpPr>
        <p:spPr>
          <a:xfrm>
            <a:off x="7823202" y="2565876"/>
            <a:ext cx="1080557" cy="1080557"/>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aphicFrame>
        <p:nvGraphicFramePr>
          <p:cNvPr id="3" name="Diagram 2">
            <a:extLst>
              <a:ext uri="{FF2B5EF4-FFF2-40B4-BE49-F238E27FC236}">
                <a16:creationId xmlns:a16="http://schemas.microsoft.com/office/drawing/2014/main" id="{68F3DA46-BC7E-9A3E-DE2F-BA76C5E47AE8}"/>
              </a:ext>
            </a:extLst>
          </p:cNvPr>
          <p:cNvGraphicFramePr/>
          <p:nvPr>
            <p:extLst>
              <p:ext uri="{D42A27DB-BD31-4B8C-83A1-F6EECF244321}">
                <p14:modId xmlns:p14="http://schemas.microsoft.com/office/powerpoint/2010/main" val="131031238"/>
              </p:ext>
            </p:extLst>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24FCD8DC-D8C7-F3D9-6B41-45E0E580A12D}"/>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3165860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24</a:t>
            </a:fld>
            <a:endParaRPr lang="en-US"/>
          </a:p>
        </p:txBody>
      </p:sp>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extLst>
              <p:ext uri="{D42A27DB-BD31-4B8C-83A1-F6EECF244321}">
                <p14:modId xmlns:p14="http://schemas.microsoft.com/office/powerpoint/2010/main" val="835457640"/>
              </p:ext>
            </p:extLst>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rgbClr val="00B050"/>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rgbClr val="00B050"/>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9" name="Rectangle: Rounded Corners 8">
            <a:extLst>
              <a:ext uri="{FF2B5EF4-FFF2-40B4-BE49-F238E27FC236}">
                <a16:creationId xmlns:a16="http://schemas.microsoft.com/office/drawing/2014/main" id="{F4D97FE8-0CF2-3BBA-BFD8-F8AAB341DFAB}"/>
              </a:ext>
            </a:extLst>
          </p:cNvPr>
          <p:cNvSpPr/>
          <p:nvPr/>
        </p:nvSpPr>
        <p:spPr>
          <a:xfrm>
            <a:off x="192039" y="3327859"/>
            <a:ext cx="9409161" cy="486620"/>
          </a:xfrm>
          <a:prstGeom prst="roundRect">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graphicFrame>
        <p:nvGraphicFramePr>
          <p:cNvPr id="3" name="Diagram 2">
            <a:extLst>
              <a:ext uri="{FF2B5EF4-FFF2-40B4-BE49-F238E27FC236}">
                <a16:creationId xmlns:a16="http://schemas.microsoft.com/office/drawing/2014/main" id="{FED16B0A-753C-A664-780E-113D76FDBB28}"/>
              </a:ext>
            </a:extLst>
          </p:cNvPr>
          <p:cNvGraphicFramePr/>
          <p:nvPr>
            <p:extLst>
              <p:ext uri="{D42A27DB-BD31-4B8C-83A1-F6EECF244321}">
                <p14:modId xmlns:p14="http://schemas.microsoft.com/office/powerpoint/2010/main" val="131031238"/>
              </p:ext>
            </p:extLst>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249D75B4-4DCE-15BE-81DA-CBD82653B0E5}"/>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31962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25</a:t>
            </a:fld>
            <a:endParaRPr lang="en-US"/>
          </a:p>
        </p:txBody>
      </p:sp>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extLst>
              <p:ext uri="{D42A27DB-BD31-4B8C-83A1-F6EECF244321}">
                <p14:modId xmlns:p14="http://schemas.microsoft.com/office/powerpoint/2010/main" val="3180616521"/>
              </p:ext>
            </p:extLst>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9" name="Rectangle: Rounded Corners 8">
            <a:extLst>
              <a:ext uri="{FF2B5EF4-FFF2-40B4-BE49-F238E27FC236}">
                <a16:creationId xmlns:a16="http://schemas.microsoft.com/office/drawing/2014/main" id="{F4D97FE8-0CF2-3BBA-BFD8-F8AAB341DFAB}"/>
              </a:ext>
            </a:extLst>
          </p:cNvPr>
          <p:cNvSpPr/>
          <p:nvPr/>
        </p:nvSpPr>
        <p:spPr>
          <a:xfrm>
            <a:off x="327503" y="3886655"/>
            <a:ext cx="9409161" cy="486620"/>
          </a:xfrm>
          <a:prstGeom prst="roundRect">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graphicFrame>
        <p:nvGraphicFramePr>
          <p:cNvPr id="3" name="Diagram 2">
            <a:extLst>
              <a:ext uri="{FF2B5EF4-FFF2-40B4-BE49-F238E27FC236}">
                <a16:creationId xmlns:a16="http://schemas.microsoft.com/office/drawing/2014/main" id="{FED16B0A-753C-A664-780E-113D76FDBB28}"/>
              </a:ext>
            </a:extLst>
          </p:cNvPr>
          <p:cNvGraphicFramePr/>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249D75B4-4DCE-15BE-81DA-CBD82653B0E5}"/>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4277305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26</a:t>
            </a:fld>
            <a:endParaRPr lang="en-US"/>
          </a:p>
        </p:txBody>
      </p:sp>
      <p:sp>
        <p:nvSpPr>
          <p:cNvPr id="3" name="TextBox 2">
            <a:extLst>
              <a:ext uri="{FF2B5EF4-FFF2-40B4-BE49-F238E27FC236}">
                <a16:creationId xmlns:a16="http://schemas.microsoft.com/office/drawing/2014/main" id="{6AF21210-D68E-189D-349E-92144D01FE02}"/>
              </a:ext>
            </a:extLst>
          </p:cNvPr>
          <p:cNvSpPr txBox="1"/>
          <p:nvPr/>
        </p:nvSpPr>
        <p:spPr>
          <a:xfrm>
            <a:off x="838200" y="4797631"/>
            <a:ext cx="8763000" cy="523220"/>
          </a:xfrm>
          <a:prstGeom prst="rect">
            <a:avLst/>
          </a:prstGeom>
          <a:noFill/>
        </p:spPr>
        <p:txBody>
          <a:bodyPr wrap="square" rtlCol="0">
            <a:spAutoFit/>
          </a:bodyPr>
          <a:lstStyle/>
          <a:p>
            <a:pPr algn="ctr"/>
            <a:r>
              <a:rPr lang="en-US" sz="2800" dirty="0"/>
              <a:t>N</a:t>
            </a:r>
            <a:r>
              <a:rPr lang="en-US" sz="2800" baseline="-25000" dirty="0"/>
              <a:t>OOO</a:t>
            </a:r>
            <a:r>
              <a:rPr lang="en-US" sz="2800" dirty="0"/>
              <a:t> = N * P(T = O) * P(X1 = O| T =O) * P(X2 = O|T=O)</a:t>
            </a:r>
          </a:p>
        </p:txBody>
      </p:sp>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extLst>
              <p:ext uri="{D42A27DB-BD31-4B8C-83A1-F6EECF244321}">
                <p14:modId xmlns:p14="http://schemas.microsoft.com/office/powerpoint/2010/main" val="845185612"/>
              </p:ext>
            </p:extLst>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14" name="Oval 13">
            <a:extLst>
              <a:ext uri="{FF2B5EF4-FFF2-40B4-BE49-F238E27FC236}">
                <a16:creationId xmlns:a16="http://schemas.microsoft.com/office/drawing/2014/main" id="{65596458-C762-2E67-E0AF-2DD2B532C64E}"/>
              </a:ext>
            </a:extLst>
          </p:cNvPr>
          <p:cNvSpPr/>
          <p:nvPr/>
        </p:nvSpPr>
        <p:spPr>
          <a:xfrm>
            <a:off x="694280" y="3700394"/>
            <a:ext cx="1170878" cy="1024004"/>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aphicFrame>
        <p:nvGraphicFramePr>
          <p:cNvPr id="9" name="Diagram 8">
            <a:extLst>
              <a:ext uri="{FF2B5EF4-FFF2-40B4-BE49-F238E27FC236}">
                <a16:creationId xmlns:a16="http://schemas.microsoft.com/office/drawing/2014/main" id="{5F202DD2-047E-2D07-E9BF-FD7BAFAC1060}"/>
              </a:ext>
            </a:extLst>
          </p:cNvPr>
          <p:cNvGraphicFramePr/>
          <p:nvPr>
            <p:extLst>
              <p:ext uri="{D42A27DB-BD31-4B8C-83A1-F6EECF244321}">
                <p14:modId xmlns:p14="http://schemas.microsoft.com/office/powerpoint/2010/main" val="131031238"/>
              </p:ext>
            </p:extLst>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AD5EACA3-4C30-8602-22DB-16FAE13D2053}"/>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25433274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27</a:t>
            </a:fld>
            <a:endParaRPr lang="en-US"/>
          </a:p>
        </p:txBody>
      </p:sp>
      <p:sp>
        <p:nvSpPr>
          <p:cNvPr id="3" name="TextBox 2">
            <a:extLst>
              <a:ext uri="{FF2B5EF4-FFF2-40B4-BE49-F238E27FC236}">
                <a16:creationId xmlns:a16="http://schemas.microsoft.com/office/drawing/2014/main" id="{6AF21210-D68E-189D-349E-92144D01FE02}"/>
              </a:ext>
            </a:extLst>
          </p:cNvPr>
          <p:cNvSpPr txBox="1"/>
          <p:nvPr/>
        </p:nvSpPr>
        <p:spPr>
          <a:xfrm>
            <a:off x="838200" y="4797631"/>
            <a:ext cx="8763000" cy="523220"/>
          </a:xfrm>
          <a:prstGeom prst="rect">
            <a:avLst/>
          </a:prstGeom>
          <a:noFill/>
        </p:spPr>
        <p:txBody>
          <a:bodyPr wrap="square" rtlCol="0">
            <a:spAutoFit/>
          </a:bodyPr>
          <a:lstStyle/>
          <a:p>
            <a:pPr algn="ctr"/>
            <a:r>
              <a:rPr lang="en-US" sz="2800" dirty="0"/>
              <a:t>N</a:t>
            </a:r>
            <a:r>
              <a:rPr lang="en-US" sz="2800" baseline="-25000" dirty="0"/>
              <a:t>OOO</a:t>
            </a:r>
            <a:r>
              <a:rPr lang="en-US" sz="2800" dirty="0"/>
              <a:t> = </a:t>
            </a:r>
            <a:r>
              <a:rPr lang="en-US" sz="2800" dirty="0">
                <a:solidFill>
                  <a:srgbClr val="00B050"/>
                </a:solidFill>
              </a:rPr>
              <a:t>N * P(T = O) </a:t>
            </a:r>
            <a:r>
              <a:rPr lang="en-US" sz="2800" dirty="0"/>
              <a:t>* P(X1 = O| T =O) * P(X2 = O|T=O)</a:t>
            </a:r>
          </a:p>
        </p:txBody>
      </p:sp>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12" name="Oval 11">
            <a:extLst>
              <a:ext uri="{FF2B5EF4-FFF2-40B4-BE49-F238E27FC236}">
                <a16:creationId xmlns:a16="http://schemas.microsoft.com/office/drawing/2014/main" id="{07F6007A-7102-9FF7-E0F4-EDCE64B7983C}"/>
              </a:ext>
            </a:extLst>
          </p:cNvPr>
          <p:cNvSpPr/>
          <p:nvPr/>
        </p:nvSpPr>
        <p:spPr>
          <a:xfrm>
            <a:off x="2150546" y="2142531"/>
            <a:ext cx="1170878" cy="1024004"/>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aphicFrame>
        <p:nvGraphicFramePr>
          <p:cNvPr id="9" name="Diagram 8">
            <a:extLst>
              <a:ext uri="{FF2B5EF4-FFF2-40B4-BE49-F238E27FC236}">
                <a16:creationId xmlns:a16="http://schemas.microsoft.com/office/drawing/2014/main" id="{7C74D235-7674-68BE-CBC5-C010A47EBB3E}"/>
              </a:ext>
            </a:extLst>
          </p:cNvPr>
          <p:cNvGraphicFramePr/>
          <p:nvPr>
            <p:extLst>
              <p:ext uri="{D42A27DB-BD31-4B8C-83A1-F6EECF244321}">
                <p14:modId xmlns:p14="http://schemas.microsoft.com/office/powerpoint/2010/main" val="131031238"/>
              </p:ext>
            </p:extLst>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2C4EB078-ADD6-1047-B49A-0BFE9807D7F2}"/>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8078347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28</a:t>
            </a:fld>
            <a:endParaRPr lang="en-US"/>
          </a:p>
        </p:txBody>
      </p:sp>
      <p:sp>
        <p:nvSpPr>
          <p:cNvPr id="3" name="TextBox 2">
            <a:extLst>
              <a:ext uri="{FF2B5EF4-FFF2-40B4-BE49-F238E27FC236}">
                <a16:creationId xmlns:a16="http://schemas.microsoft.com/office/drawing/2014/main" id="{6AF21210-D68E-189D-349E-92144D01FE02}"/>
              </a:ext>
            </a:extLst>
          </p:cNvPr>
          <p:cNvSpPr txBox="1"/>
          <p:nvPr/>
        </p:nvSpPr>
        <p:spPr>
          <a:xfrm>
            <a:off x="838200" y="4797631"/>
            <a:ext cx="8763000" cy="523220"/>
          </a:xfrm>
          <a:prstGeom prst="rect">
            <a:avLst/>
          </a:prstGeom>
          <a:noFill/>
        </p:spPr>
        <p:txBody>
          <a:bodyPr wrap="square" rtlCol="0">
            <a:spAutoFit/>
          </a:bodyPr>
          <a:lstStyle/>
          <a:p>
            <a:pPr algn="ctr"/>
            <a:r>
              <a:rPr lang="en-US" sz="2800" dirty="0"/>
              <a:t>N</a:t>
            </a:r>
            <a:r>
              <a:rPr lang="en-US" sz="2800" baseline="-25000" dirty="0"/>
              <a:t>OOO</a:t>
            </a:r>
            <a:r>
              <a:rPr lang="en-US" sz="2800" dirty="0"/>
              <a:t> = N * P(T = O) * </a:t>
            </a:r>
            <a:r>
              <a:rPr lang="en-US" sz="2800" dirty="0">
                <a:solidFill>
                  <a:srgbClr val="00B050"/>
                </a:solidFill>
              </a:rPr>
              <a:t>P(X1 = O| T =O) </a:t>
            </a:r>
            <a:r>
              <a:rPr lang="en-US" sz="2800" dirty="0"/>
              <a:t>* P(X2 = O|T=O)</a:t>
            </a:r>
          </a:p>
        </p:txBody>
      </p:sp>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15" name="Oval 14">
            <a:extLst>
              <a:ext uri="{FF2B5EF4-FFF2-40B4-BE49-F238E27FC236}">
                <a16:creationId xmlns:a16="http://schemas.microsoft.com/office/drawing/2014/main" id="{0EE663A9-538B-6A9B-911C-0AB43B09F2D5}"/>
              </a:ext>
            </a:extLst>
          </p:cNvPr>
          <p:cNvSpPr/>
          <p:nvPr/>
        </p:nvSpPr>
        <p:spPr>
          <a:xfrm>
            <a:off x="1049881" y="2582795"/>
            <a:ext cx="1170878" cy="1024004"/>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aphicFrame>
        <p:nvGraphicFramePr>
          <p:cNvPr id="9" name="Diagram 8">
            <a:extLst>
              <a:ext uri="{FF2B5EF4-FFF2-40B4-BE49-F238E27FC236}">
                <a16:creationId xmlns:a16="http://schemas.microsoft.com/office/drawing/2014/main" id="{D0F8AF3D-D961-8A1B-B8B4-39C9BC1449B5}"/>
              </a:ext>
            </a:extLst>
          </p:cNvPr>
          <p:cNvGraphicFramePr/>
          <p:nvPr>
            <p:extLst>
              <p:ext uri="{D42A27DB-BD31-4B8C-83A1-F6EECF244321}">
                <p14:modId xmlns:p14="http://schemas.microsoft.com/office/powerpoint/2010/main" val="131031238"/>
              </p:ext>
            </p:extLst>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6EBCBCD6-6ECB-CAF5-B486-B1179FF50B12}"/>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39084344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29</a:t>
            </a:fld>
            <a:endParaRPr lang="en-US"/>
          </a:p>
        </p:txBody>
      </p:sp>
      <p:sp>
        <p:nvSpPr>
          <p:cNvPr id="3" name="TextBox 2">
            <a:extLst>
              <a:ext uri="{FF2B5EF4-FFF2-40B4-BE49-F238E27FC236}">
                <a16:creationId xmlns:a16="http://schemas.microsoft.com/office/drawing/2014/main" id="{6AF21210-D68E-189D-349E-92144D01FE02}"/>
              </a:ext>
            </a:extLst>
          </p:cNvPr>
          <p:cNvSpPr txBox="1"/>
          <p:nvPr/>
        </p:nvSpPr>
        <p:spPr>
          <a:xfrm>
            <a:off x="838200" y="4797631"/>
            <a:ext cx="8763000" cy="523220"/>
          </a:xfrm>
          <a:prstGeom prst="rect">
            <a:avLst/>
          </a:prstGeom>
          <a:noFill/>
        </p:spPr>
        <p:txBody>
          <a:bodyPr wrap="square" rtlCol="0">
            <a:spAutoFit/>
          </a:bodyPr>
          <a:lstStyle/>
          <a:p>
            <a:pPr algn="ctr"/>
            <a:r>
              <a:rPr lang="en-US" sz="2800" dirty="0"/>
              <a:t>N</a:t>
            </a:r>
            <a:r>
              <a:rPr lang="en-US" sz="2800" baseline="-25000" dirty="0"/>
              <a:t>OOO</a:t>
            </a:r>
            <a:r>
              <a:rPr lang="en-US" sz="2800" dirty="0"/>
              <a:t> = N * P(T = O) * P(X1 = O| T =O) * </a:t>
            </a:r>
            <a:r>
              <a:rPr lang="en-US" sz="2800" dirty="0">
                <a:solidFill>
                  <a:srgbClr val="00B050"/>
                </a:solidFill>
              </a:rPr>
              <a:t>P(X2 = O|T=O)</a:t>
            </a:r>
          </a:p>
        </p:txBody>
      </p:sp>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9" name="Oval 8">
            <a:extLst>
              <a:ext uri="{FF2B5EF4-FFF2-40B4-BE49-F238E27FC236}">
                <a16:creationId xmlns:a16="http://schemas.microsoft.com/office/drawing/2014/main" id="{7DAF9C2D-C69D-A4B9-B0BE-5FD6B2D1904A}"/>
              </a:ext>
            </a:extLst>
          </p:cNvPr>
          <p:cNvSpPr/>
          <p:nvPr/>
        </p:nvSpPr>
        <p:spPr>
          <a:xfrm>
            <a:off x="719824" y="3231543"/>
            <a:ext cx="874403" cy="764719"/>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aphicFrame>
        <p:nvGraphicFramePr>
          <p:cNvPr id="10" name="Diagram 9">
            <a:extLst>
              <a:ext uri="{FF2B5EF4-FFF2-40B4-BE49-F238E27FC236}">
                <a16:creationId xmlns:a16="http://schemas.microsoft.com/office/drawing/2014/main" id="{7F163192-9C53-8D13-0481-7669B2390F97}"/>
              </a:ext>
            </a:extLst>
          </p:cNvPr>
          <p:cNvGraphicFramePr/>
          <p:nvPr>
            <p:extLst>
              <p:ext uri="{D42A27DB-BD31-4B8C-83A1-F6EECF244321}">
                <p14:modId xmlns:p14="http://schemas.microsoft.com/office/powerpoint/2010/main" val="131031238"/>
              </p:ext>
            </p:extLst>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BD5C4C1B-614B-571A-ACAC-8576C1C4329F}"/>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2729351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53268-4D29-C9D7-1B49-193CF457E464}"/>
              </a:ext>
            </a:extLst>
          </p:cNvPr>
          <p:cNvSpPr>
            <a:spLocks noGrp="1"/>
          </p:cNvSpPr>
          <p:nvPr>
            <p:ph type="title"/>
          </p:nvPr>
        </p:nvSpPr>
        <p:spPr/>
        <p:txBody>
          <a:bodyPr/>
          <a:lstStyle/>
          <a:p>
            <a:r>
              <a:rPr lang="en-US" dirty="0"/>
              <a:t>Introduction</a:t>
            </a:r>
          </a:p>
        </p:txBody>
      </p:sp>
      <p:sp>
        <p:nvSpPr>
          <p:cNvPr id="3" name="Text Placeholder 2">
            <a:extLst>
              <a:ext uri="{FF2B5EF4-FFF2-40B4-BE49-F238E27FC236}">
                <a16:creationId xmlns:a16="http://schemas.microsoft.com/office/drawing/2014/main" id="{0D7B849A-78B9-3D43-2813-066EAE6A5D01}"/>
              </a:ext>
            </a:extLst>
          </p:cNvPr>
          <p:cNvSpPr>
            <a:spLocks noGrp="1"/>
          </p:cNvSpPr>
          <p:nvPr>
            <p:ph type="body" idx="1"/>
          </p:nvPr>
        </p:nvSpPr>
        <p:spPr/>
        <p:txBody>
          <a:bodyPr/>
          <a:lstStyle/>
          <a:p>
            <a:endParaRPr lang="en-US"/>
          </a:p>
        </p:txBody>
      </p:sp>
      <p:sp>
        <p:nvSpPr>
          <p:cNvPr id="5" name="Slide Number Placeholder 4">
            <a:extLst>
              <a:ext uri="{FF2B5EF4-FFF2-40B4-BE49-F238E27FC236}">
                <a16:creationId xmlns:a16="http://schemas.microsoft.com/office/drawing/2014/main" id="{538A5577-46D0-A720-347F-93947DE81B70}"/>
              </a:ext>
            </a:extLst>
          </p:cNvPr>
          <p:cNvSpPr>
            <a:spLocks noGrp="1"/>
          </p:cNvSpPr>
          <p:nvPr>
            <p:ph type="sldNum" sz="quarter" idx="12"/>
          </p:nvPr>
        </p:nvSpPr>
        <p:spPr/>
        <p:txBody>
          <a:bodyPr/>
          <a:lstStyle/>
          <a:p>
            <a:fld id="{FC63ECC8-719A-498E-B101-491B6A35558E}" type="slidenum">
              <a:rPr lang="en-US" smtClean="0"/>
              <a:t>3</a:t>
            </a:fld>
            <a:endParaRPr lang="en-US"/>
          </a:p>
        </p:txBody>
      </p:sp>
    </p:spTree>
    <p:extLst>
      <p:ext uri="{BB962C8B-B14F-4D97-AF65-F5344CB8AC3E}">
        <p14:creationId xmlns:p14="http://schemas.microsoft.com/office/powerpoint/2010/main" val="19531651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F9DE-E956-E624-E3FA-005D85B04648}"/>
              </a:ext>
            </a:extLst>
          </p:cNvPr>
          <p:cNvSpPr>
            <a:spLocks noGrp="1"/>
          </p:cNvSpPr>
          <p:nvPr>
            <p:ph type="title"/>
          </p:nvPr>
        </p:nvSpPr>
        <p:spPr/>
        <p:txBody>
          <a:bodyPr/>
          <a:lstStyle/>
          <a:p>
            <a:r>
              <a:rPr lang="en-US" dirty="0"/>
              <a:t>Framework</a:t>
            </a:r>
          </a:p>
        </p:txBody>
      </p:sp>
      <p:sp>
        <p:nvSpPr>
          <p:cNvPr id="5" name="Slide Number Placeholder 4">
            <a:extLst>
              <a:ext uri="{FF2B5EF4-FFF2-40B4-BE49-F238E27FC236}">
                <a16:creationId xmlns:a16="http://schemas.microsoft.com/office/drawing/2014/main" id="{C6666681-9EE3-FDAB-1732-8D761FC414B5}"/>
              </a:ext>
            </a:extLst>
          </p:cNvPr>
          <p:cNvSpPr>
            <a:spLocks noGrp="1"/>
          </p:cNvSpPr>
          <p:nvPr>
            <p:ph type="sldNum" sz="quarter" idx="12"/>
          </p:nvPr>
        </p:nvSpPr>
        <p:spPr/>
        <p:txBody>
          <a:bodyPr/>
          <a:lstStyle/>
          <a:p>
            <a:fld id="{FC63ECC8-719A-498E-B101-491B6A35558E}" type="slidenum">
              <a:rPr lang="en-US" smtClean="0"/>
              <a:t>30</a:t>
            </a:fld>
            <a:endParaRPr lang="en-US"/>
          </a:p>
        </p:txBody>
      </p:sp>
      <p:sp>
        <p:nvSpPr>
          <p:cNvPr id="3" name="TextBox 2">
            <a:extLst>
              <a:ext uri="{FF2B5EF4-FFF2-40B4-BE49-F238E27FC236}">
                <a16:creationId xmlns:a16="http://schemas.microsoft.com/office/drawing/2014/main" id="{6AF21210-D68E-189D-349E-92144D01FE02}"/>
              </a:ext>
            </a:extLst>
          </p:cNvPr>
          <p:cNvSpPr txBox="1"/>
          <p:nvPr/>
        </p:nvSpPr>
        <p:spPr>
          <a:xfrm>
            <a:off x="838200" y="4797631"/>
            <a:ext cx="8763000" cy="523220"/>
          </a:xfrm>
          <a:prstGeom prst="rect">
            <a:avLst/>
          </a:prstGeom>
          <a:noFill/>
        </p:spPr>
        <p:txBody>
          <a:bodyPr wrap="square" rtlCol="0">
            <a:spAutoFit/>
          </a:bodyPr>
          <a:lstStyle/>
          <a:p>
            <a:pPr algn="ctr"/>
            <a:r>
              <a:rPr lang="en-US" sz="2800" dirty="0"/>
              <a:t>N</a:t>
            </a:r>
            <a:r>
              <a:rPr lang="en-US" sz="2800" baseline="-25000" dirty="0"/>
              <a:t>OOO</a:t>
            </a:r>
            <a:r>
              <a:rPr lang="en-US" sz="2800" dirty="0"/>
              <a:t> = N * P(T = O) * P(X1 = O| T =O) * P(X2 = O|T=O)</a:t>
            </a:r>
          </a:p>
        </p:txBody>
      </p:sp>
      <p:graphicFrame>
        <p:nvGraphicFramePr>
          <p:cNvPr id="6" name="Table 5">
            <a:extLst>
              <a:ext uri="{FF2B5EF4-FFF2-40B4-BE49-F238E27FC236}">
                <a16:creationId xmlns:a16="http://schemas.microsoft.com/office/drawing/2014/main" id="{CEE316FC-A1C0-0F76-F587-196CC34D390C}"/>
              </a:ext>
            </a:extLst>
          </p:cNvPr>
          <p:cNvGraphicFramePr>
            <a:graphicFrameLocks noGrp="1"/>
          </p:cNvGraphicFramePr>
          <p:nvPr/>
        </p:nvGraphicFramePr>
        <p:xfrm>
          <a:off x="9601200" y="914400"/>
          <a:ext cx="2011680" cy="2595880"/>
        </p:xfrm>
        <a:graphic>
          <a:graphicData uri="http://schemas.openxmlformats.org/drawingml/2006/table">
            <a:tbl>
              <a:tblPr firstRow="1" bandRow="1">
                <a:tableStyleId>{2D5ABB26-0587-4C30-8999-92F81FD0307C}</a:tableStyleId>
              </a:tblPr>
              <a:tblGrid>
                <a:gridCol w="201168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bl>
          </a:graphicData>
        </a:graphic>
      </p:graphicFrame>
      <p:sp>
        <p:nvSpPr>
          <p:cNvPr id="8" name="TextBox 7">
            <a:extLst>
              <a:ext uri="{FF2B5EF4-FFF2-40B4-BE49-F238E27FC236}">
                <a16:creationId xmlns:a16="http://schemas.microsoft.com/office/drawing/2014/main" id="{C4261759-DB6B-E605-F2E6-A1CCD81B4EFD}"/>
              </a:ext>
            </a:extLst>
          </p:cNvPr>
          <p:cNvSpPr txBox="1"/>
          <p:nvPr/>
        </p:nvSpPr>
        <p:spPr>
          <a:xfrm>
            <a:off x="259772" y="1583739"/>
            <a:ext cx="1156855" cy="2230739"/>
          </a:xfrm>
          <a:prstGeom prst="rect">
            <a:avLst/>
          </a:prstGeom>
          <a:noFill/>
        </p:spPr>
        <p:txBody>
          <a:bodyPr wrap="square" rtlCol="0">
            <a:spAutoFit/>
          </a:bodyPr>
          <a:lstStyle/>
          <a:p>
            <a:pPr>
              <a:lnSpc>
                <a:spcPct val="200000"/>
              </a:lnSpc>
            </a:pPr>
            <a:r>
              <a:rPr lang="en-US" dirty="0"/>
              <a:t>N</a:t>
            </a:r>
          </a:p>
          <a:p>
            <a:pPr>
              <a:lnSpc>
                <a:spcPct val="200000"/>
              </a:lnSpc>
            </a:pPr>
            <a:r>
              <a:rPr lang="en-US" dirty="0"/>
              <a:t>T</a:t>
            </a:r>
          </a:p>
          <a:p>
            <a:pPr>
              <a:lnSpc>
                <a:spcPct val="200000"/>
              </a:lnSpc>
            </a:pPr>
            <a:r>
              <a:rPr lang="en-US" dirty="0"/>
              <a:t>X1</a:t>
            </a:r>
          </a:p>
          <a:p>
            <a:pPr>
              <a:lnSpc>
                <a:spcPct val="200000"/>
              </a:lnSpc>
            </a:pPr>
            <a:r>
              <a:rPr lang="en-US" dirty="0"/>
              <a:t>X2</a:t>
            </a:r>
          </a:p>
        </p:txBody>
      </p:sp>
      <p:sp>
        <p:nvSpPr>
          <p:cNvPr id="14" name="Oval 13">
            <a:extLst>
              <a:ext uri="{FF2B5EF4-FFF2-40B4-BE49-F238E27FC236}">
                <a16:creationId xmlns:a16="http://schemas.microsoft.com/office/drawing/2014/main" id="{65596458-C762-2E67-E0AF-2DD2B532C64E}"/>
              </a:ext>
            </a:extLst>
          </p:cNvPr>
          <p:cNvSpPr/>
          <p:nvPr/>
        </p:nvSpPr>
        <p:spPr>
          <a:xfrm>
            <a:off x="694280" y="3700394"/>
            <a:ext cx="1170878" cy="1024004"/>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aphicFrame>
        <p:nvGraphicFramePr>
          <p:cNvPr id="9" name="Diagram 8">
            <a:extLst>
              <a:ext uri="{FF2B5EF4-FFF2-40B4-BE49-F238E27FC236}">
                <a16:creationId xmlns:a16="http://schemas.microsoft.com/office/drawing/2014/main" id="{91BF34AC-D7A7-CE8F-165F-DF1882596B5E}"/>
              </a:ext>
            </a:extLst>
          </p:cNvPr>
          <p:cNvGraphicFramePr/>
          <p:nvPr>
            <p:extLst>
              <p:ext uri="{D42A27DB-BD31-4B8C-83A1-F6EECF244321}">
                <p14:modId xmlns:p14="http://schemas.microsoft.com/office/powerpoint/2010/main" val="131031238"/>
              </p:ext>
            </p:extLst>
          </p:nvPr>
        </p:nvGraphicFramePr>
        <p:xfrm>
          <a:off x="770624" y="483881"/>
          <a:ext cx="8919639" cy="520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5AB538E2-F9D9-286C-84C8-57118BE413AA}"/>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12060262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111A5-9D10-E8B3-4D3C-B605F8A0E210}"/>
              </a:ext>
            </a:extLst>
          </p:cNvPr>
          <p:cNvSpPr>
            <a:spLocks noGrp="1"/>
          </p:cNvSpPr>
          <p:nvPr>
            <p:ph type="title"/>
          </p:nvPr>
        </p:nvSpPr>
        <p:spPr/>
        <p:txBody>
          <a:bodyPr/>
          <a:lstStyle/>
          <a:p>
            <a:r>
              <a:rPr lang="en-US" dirty="0"/>
              <a:t>Dual-System Estimation: OOO Table</a:t>
            </a:r>
          </a:p>
        </p:txBody>
      </p:sp>
      <p:graphicFrame>
        <p:nvGraphicFramePr>
          <p:cNvPr id="6" name="Table 6">
            <a:extLst>
              <a:ext uri="{FF2B5EF4-FFF2-40B4-BE49-F238E27FC236}">
                <a16:creationId xmlns:a16="http://schemas.microsoft.com/office/drawing/2014/main" id="{C6922030-F63A-A645-21EA-E480894A79B1}"/>
              </a:ext>
            </a:extLst>
          </p:cNvPr>
          <p:cNvGraphicFramePr>
            <a:graphicFrameLocks noGrp="1"/>
          </p:cNvGraphicFramePr>
          <p:nvPr>
            <p:ph idx="1"/>
          </p:nvPr>
        </p:nvGraphicFramePr>
        <p:xfrm>
          <a:off x="838200" y="1690688"/>
          <a:ext cx="5029200" cy="1854200"/>
        </p:xfrm>
        <a:graphic>
          <a:graphicData uri="http://schemas.openxmlformats.org/drawingml/2006/table">
            <a:tbl>
              <a:tblPr firstRow="1" bandRow="1">
                <a:tableStyleId>{2D5ABB26-0587-4C30-8999-92F81FD0307C}</a:tableStyleId>
              </a:tblPr>
              <a:tblGrid>
                <a:gridCol w="1005840">
                  <a:extLst>
                    <a:ext uri="{9D8B030D-6E8A-4147-A177-3AD203B41FA5}">
                      <a16:colId xmlns:a16="http://schemas.microsoft.com/office/drawing/2014/main" val="2521734473"/>
                    </a:ext>
                  </a:extLst>
                </a:gridCol>
                <a:gridCol w="1005840">
                  <a:extLst>
                    <a:ext uri="{9D8B030D-6E8A-4147-A177-3AD203B41FA5}">
                      <a16:colId xmlns:a16="http://schemas.microsoft.com/office/drawing/2014/main" val="3578462989"/>
                    </a:ext>
                  </a:extLst>
                </a:gridCol>
                <a:gridCol w="1005840">
                  <a:extLst>
                    <a:ext uri="{9D8B030D-6E8A-4147-A177-3AD203B41FA5}">
                      <a16:colId xmlns:a16="http://schemas.microsoft.com/office/drawing/2014/main" val="890937738"/>
                    </a:ext>
                  </a:extLst>
                </a:gridCol>
                <a:gridCol w="1005840">
                  <a:extLst>
                    <a:ext uri="{9D8B030D-6E8A-4147-A177-3AD203B41FA5}">
                      <a16:colId xmlns:a16="http://schemas.microsoft.com/office/drawing/2014/main" val="2028106008"/>
                    </a:ext>
                  </a:extLst>
                </a:gridCol>
                <a:gridCol w="1005840">
                  <a:extLst>
                    <a:ext uri="{9D8B030D-6E8A-4147-A177-3AD203B41FA5}">
                      <a16:colId xmlns:a16="http://schemas.microsoft.com/office/drawing/2014/main" val="506291318"/>
                    </a:ext>
                  </a:extLst>
                </a:gridCol>
              </a:tblGrid>
              <a:tr h="370840">
                <a:tc>
                  <a:txBody>
                    <a:bodyPr/>
                    <a:lstStyle/>
                    <a:p>
                      <a:pPr algn="ctr"/>
                      <a:endParaRPr lang="en-US" dirty="0"/>
                    </a:p>
                  </a:txBody>
                  <a:tcPr anchor="ctr">
                    <a:lnT w="12700" cap="flat" cmpd="sng" algn="ctr">
                      <a:solidFill>
                        <a:schemeClr val="tx1"/>
                      </a:solidFill>
                      <a:prstDash val="solid"/>
                      <a:round/>
                      <a:headEnd type="none" w="med" len="med"/>
                      <a:tailEnd type="none" w="med" len="med"/>
                    </a:lnT>
                    <a:solidFill>
                      <a:srgbClr val="FFFFCC"/>
                    </a:solidFill>
                  </a:tcPr>
                </a:tc>
                <a:tc>
                  <a:txBody>
                    <a:bodyPr/>
                    <a:lstStyle/>
                    <a:p>
                      <a:pPr algn="ctr"/>
                      <a:endParaRPr lang="en-US" dirty="0"/>
                    </a:p>
                  </a:txBody>
                  <a:tcPr anchor="ctr">
                    <a:lnT w="12700" cap="flat" cmpd="sng" algn="ctr">
                      <a:solidFill>
                        <a:schemeClr val="tx1"/>
                      </a:solidFill>
                      <a:prstDash val="solid"/>
                      <a:round/>
                      <a:headEnd type="none" w="med" len="med"/>
                      <a:tailEnd type="none" w="med" len="med"/>
                    </a:lnT>
                    <a:solidFill>
                      <a:srgbClr val="FFFFCC"/>
                    </a:solidFill>
                  </a:tcPr>
                </a:tc>
                <a:tc gridSpan="3">
                  <a:txBody>
                    <a:bodyPr/>
                    <a:lstStyle/>
                    <a:p>
                      <a:pPr algn="ctr"/>
                      <a:r>
                        <a:rPr lang="en-US" dirty="0"/>
                        <a:t>PES Capture</a:t>
                      </a:r>
                    </a:p>
                  </a:txBody>
                  <a:tcPr anchor="ctr">
                    <a:lnT w="12700" cap="flat" cmpd="sng" algn="ctr">
                      <a:solidFill>
                        <a:schemeClr val="tx1"/>
                      </a:solidFill>
                      <a:prstDash val="solid"/>
                      <a:round/>
                      <a:headEnd type="none" w="med" len="med"/>
                      <a:tailEnd type="none" w="med" len="med"/>
                    </a:lnT>
                    <a:solidFill>
                      <a:srgbClr val="FFFFCC"/>
                    </a:solidFill>
                  </a:tcPr>
                </a:tc>
                <a:tc hMerge="1">
                  <a:txBody>
                    <a:bodyPr/>
                    <a:lstStyle/>
                    <a:p>
                      <a:endParaRPr lang="en-US" dirty="0"/>
                    </a:p>
                  </a:txBody>
                  <a:tcPr>
                    <a:lnT w="12700" cap="flat" cmpd="sng" algn="ctr">
                      <a:solidFill>
                        <a:schemeClr val="tx1"/>
                      </a:solidFill>
                      <a:prstDash val="solid"/>
                      <a:round/>
                      <a:headEnd type="none" w="med" len="med"/>
                      <a:tailEnd type="none" w="med" len="med"/>
                    </a:lnT>
                    <a:solidFill>
                      <a:srgbClr val="FFFFCC"/>
                    </a:solidFill>
                  </a:tcPr>
                </a:tc>
                <a:tc hMerge="1">
                  <a:txBody>
                    <a:bodyPr/>
                    <a:lstStyle/>
                    <a:p>
                      <a:endParaRPr lang="en-US" dirty="0"/>
                    </a:p>
                  </a:txBody>
                  <a:tcPr>
                    <a:lnT w="12700" cap="flat" cmpd="sng" algn="ctr">
                      <a:solidFill>
                        <a:schemeClr val="tx1"/>
                      </a:solidFill>
                      <a:prstDash val="solid"/>
                      <a:round/>
                      <a:headEnd type="none" w="med" len="med"/>
                      <a:tailEnd type="none" w="med" len="med"/>
                    </a:lnT>
                    <a:solidFill>
                      <a:srgbClr val="FFFFCC"/>
                    </a:solidFill>
                  </a:tcPr>
                </a:tc>
                <a:extLst>
                  <a:ext uri="{0D108BD9-81ED-4DB2-BD59-A6C34878D82A}">
                    <a16:rowId xmlns:a16="http://schemas.microsoft.com/office/drawing/2014/main" val="2878477975"/>
                  </a:ext>
                </a:extLst>
              </a:tr>
              <a:tr h="370840">
                <a:tc>
                  <a:txBody>
                    <a:bodyPr/>
                    <a:lstStyle/>
                    <a:p>
                      <a:pPr algn="ctr"/>
                      <a:endParaRPr lang="en-US" dirty="0"/>
                    </a:p>
                  </a:txBody>
                  <a:tcPr anchor="ctr">
                    <a:lnB w="12700" cap="flat" cmpd="sng" algn="ctr">
                      <a:solidFill>
                        <a:schemeClr val="tx1"/>
                      </a:solidFill>
                      <a:prstDash val="solid"/>
                      <a:round/>
                      <a:headEnd type="none" w="med" len="med"/>
                      <a:tailEnd type="none" w="med" len="med"/>
                    </a:lnB>
                    <a:solidFill>
                      <a:srgbClr val="FFFFCC"/>
                    </a:solidFill>
                  </a:tcPr>
                </a:tc>
                <a:tc>
                  <a:txBody>
                    <a:bodyPr/>
                    <a:lstStyle/>
                    <a:p>
                      <a:pPr algn="ctr"/>
                      <a:endParaRPr lang="en-US" dirty="0"/>
                    </a:p>
                  </a:txBody>
                  <a:tcPr anchor="ctr">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t>Yes</a:t>
                      </a:r>
                    </a:p>
                  </a:txBody>
                  <a:tcPr anchor="ctr">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t>No</a:t>
                      </a:r>
                    </a:p>
                  </a:txBody>
                  <a:tcPr anchor="ctr">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t>Total</a:t>
                      </a:r>
                    </a:p>
                  </a:txBody>
                  <a:tcPr anchor="ctr">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80391511"/>
                  </a:ext>
                </a:extLst>
              </a:tr>
              <a:tr h="370840">
                <a:tc rowSpan="3">
                  <a:txBody>
                    <a:bodyPr/>
                    <a:lstStyle/>
                    <a:p>
                      <a:pPr algn="ctr"/>
                      <a:r>
                        <a:rPr lang="en-US" dirty="0"/>
                        <a:t>Census 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Yes</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err="1"/>
                        <a:t>M</a:t>
                      </a:r>
                      <a:r>
                        <a:rPr lang="en-US" baseline="-25000" dirty="0" err="1"/>
                        <a:t>OOO</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err="1"/>
                        <a:t>C</a:t>
                      </a:r>
                      <a:r>
                        <a:rPr lang="en-US" baseline="-25000" dirty="0" err="1"/>
                        <a:t>OOO</a:t>
                      </a:r>
                      <a:endParaRPr 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42127177"/>
                  </a:ext>
                </a:extLst>
              </a:tr>
              <a:tr h="370840">
                <a:tc vMerge="1">
                  <a:txBody>
                    <a:bodyPr/>
                    <a:lstStyle/>
                    <a:p>
                      <a:endParaRPr lang="en-US" dirty="0"/>
                    </a:p>
                  </a:txBody>
                  <a:tcPr/>
                </a:tc>
                <a:tc>
                  <a:txBody>
                    <a:bodyPr/>
                    <a:lstStyle/>
                    <a:p>
                      <a:pPr algn="ctr"/>
                      <a:r>
                        <a:rPr lang="en-US" dirty="0"/>
                        <a:t>No</a:t>
                      </a:r>
                    </a:p>
                  </a:txBody>
                  <a:tcPr anchor="ctr">
                    <a:lnR w="12700" cap="flat" cmpd="sng" algn="ctr">
                      <a:solidFill>
                        <a:schemeClr val="tx1"/>
                      </a:solidFill>
                      <a:prstDash val="solid"/>
                      <a:round/>
                      <a:headEnd type="none" w="med" len="med"/>
                      <a:tailEnd type="none" w="med" len="med"/>
                    </a:lnR>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81803165"/>
                  </a:ext>
                </a:extLst>
              </a:tr>
              <a:tr h="370840">
                <a:tc vMerge="1">
                  <a:txBody>
                    <a:bodyPr/>
                    <a:lstStyle/>
                    <a:p>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en-US" dirty="0"/>
                        <a:t>Total</a:t>
                      </a:r>
                    </a:p>
                  </a:txBody>
                  <a:tcPr anchor="ctr">
                    <a:lnB w="12700" cap="flat" cmpd="sng" algn="ctr">
                      <a:solidFill>
                        <a:schemeClr val="tx1"/>
                      </a:solidFill>
                      <a:prstDash val="solid"/>
                      <a:round/>
                      <a:headEnd type="none" w="med" len="med"/>
                      <a:tailEnd type="none" w="med" len="med"/>
                    </a:lnB>
                  </a:tcPr>
                </a:tc>
                <a:tc>
                  <a:txBody>
                    <a:bodyPr/>
                    <a:lstStyle/>
                    <a:p>
                      <a:pPr algn="ctr"/>
                      <a:r>
                        <a:rPr lang="en-US" dirty="0" err="1"/>
                        <a:t>P</a:t>
                      </a:r>
                      <a:r>
                        <a:rPr lang="en-US" baseline="-25000" dirty="0" err="1"/>
                        <a:t>OOO</a:t>
                      </a:r>
                      <a:endParaRPr lang="en-US"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err="1"/>
                        <a:t>N</a:t>
                      </a:r>
                      <a:r>
                        <a:rPr lang="en-US" baseline="-25000" dirty="0" err="1"/>
                        <a:t>OOO</a:t>
                      </a:r>
                      <a:endParaRPr lang="en-US"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536346"/>
                  </a:ext>
                </a:extLst>
              </a:tr>
            </a:tbl>
          </a:graphicData>
        </a:graphic>
      </p:graphicFrame>
      <p:sp>
        <p:nvSpPr>
          <p:cNvPr id="5" name="Slide Number Placeholder 4">
            <a:extLst>
              <a:ext uri="{FF2B5EF4-FFF2-40B4-BE49-F238E27FC236}">
                <a16:creationId xmlns:a16="http://schemas.microsoft.com/office/drawing/2014/main" id="{59EEDD03-6732-DC8C-CB82-19A619A78EA2}"/>
              </a:ext>
            </a:extLst>
          </p:cNvPr>
          <p:cNvSpPr>
            <a:spLocks noGrp="1"/>
          </p:cNvSpPr>
          <p:nvPr>
            <p:ph type="sldNum" sz="quarter" idx="12"/>
          </p:nvPr>
        </p:nvSpPr>
        <p:spPr/>
        <p:txBody>
          <a:bodyPr/>
          <a:lstStyle/>
          <a:p>
            <a:fld id="{FC63ECC8-719A-498E-B101-491B6A35558E}" type="slidenum">
              <a:rPr lang="en-US" smtClean="0"/>
              <a:t>31</a:t>
            </a:fld>
            <a:endParaRPr lang="en-US"/>
          </a:p>
        </p:txBody>
      </p:sp>
      <p:sp>
        <p:nvSpPr>
          <p:cNvPr id="7" name="TextBox 6">
            <a:extLst>
              <a:ext uri="{FF2B5EF4-FFF2-40B4-BE49-F238E27FC236}">
                <a16:creationId xmlns:a16="http://schemas.microsoft.com/office/drawing/2014/main" id="{4C99A7E5-C136-5FCF-CDE0-C7A9EDD0128C}"/>
              </a:ext>
            </a:extLst>
          </p:cNvPr>
          <p:cNvSpPr txBox="1"/>
          <p:nvPr/>
        </p:nvSpPr>
        <p:spPr>
          <a:xfrm>
            <a:off x="838200" y="3831383"/>
            <a:ext cx="10515600" cy="1754326"/>
          </a:xfrm>
          <a:prstGeom prst="rect">
            <a:avLst/>
          </a:prstGeom>
          <a:noFill/>
        </p:spPr>
        <p:txBody>
          <a:bodyPr wrap="square" rtlCol="0">
            <a:spAutoFit/>
          </a:bodyPr>
          <a:lstStyle/>
          <a:p>
            <a:r>
              <a:rPr lang="en-US" dirty="0"/>
              <a:t>Capture Parameters</a:t>
            </a:r>
          </a:p>
          <a:p>
            <a:pPr marL="285750" indent="-285750">
              <a:buFont typeface="Arial" panose="020B0604020202020204" pitchFamily="34" charset="0"/>
              <a:buChar char="•"/>
            </a:pPr>
            <a:r>
              <a:rPr lang="en-US" dirty="0"/>
              <a:t>P(C = Yes | T = Occ): Probability of Census enumerating an occupied unit</a:t>
            </a:r>
          </a:p>
          <a:p>
            <a:pPr marL="285750" indent="-285750">
              <a:buFont typeface="Arial" panose="020B0604020202020204" pitchFamily="34" charset="0"/>
              <a:buChar char="•"/>
            </a:pPr>
            <a:r>
              <a:rPr lang="en-US" dirty="0"/>
              <a:t>P(C = Yes | T = Occ): Probability of Census enumerating a vacant unit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P(P = Yes | T = Occ): Probably of PES enumerating an occupied unit</a:t>
            </a:r>
          </a:p>
          <a:p>
            <a:pPr marL="285750" indent="-285750">
              <a:buFont typeface="Arial" panose="020B0604020202020204" pitchFamily="34" charset="0"/>
              <a:buChar char="•"/>
            </a:pPr>
            <a:r>
              <a:rPr lang="en-US" dirty="0"/>
              <a:t>P(P = Yes | T = Vac): Probability of PES enumerating a vacant unit</a:t>
            </a:r>
          </a:p>
        </p:txBody>
      </p:sp>
      <p:graphicFrame>
        <p:nvGraphicFramePr>
          <p:cNvPr id="3" name="Table 2">
            <a:extLst>
              <a:ext uri="{FF2B5EF4-FFF2-40B4-BE49-F238E27FC236}">
                <a16:creationId xmlns:a16="http://schemas.microsoft.com/office/drawing/2014/main" id="{52EEE7CE-1BEC-9BD9-B272-2381B05049E2}"/>
              </a:ext>
            </a:extLst>
          </p:cNvPr>
          <p:cNvGraphicFramePr>
            <a:graphicFrameLocks noGrp="1"/>
          </p:cNvGraphicFramePr>
          <p:nvPr>
            <p:extLst>
              <p:ext uri="{D42A27DB-BD31-4B8C-83A1-F6EECF244321}">
                <p14:modId xmlns:p14="http://schemas.microsoft.com/office/powerpoint/2010/main" val="2526000946"/>
              </p:ext>
            </p:extLst>
          </p:nvPr>
        </p:nvGraphicFramePr>
        <p:xfrm>
          <a:off x="9601200" y="914400"/>
          <a:ext cx="2194560" cy="407924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r h="370840">
                <a:tc>
                  <a:txBody>
                    <a:bodyPr/>
                    <a:lstStyle/>
                    <a:p>
                      <a:r>
                        <a:rPr lang="en-US" dirty="0">
                          <a:solidFill>
                            <a:schemeClr val="tx1"/>
                          </a:solidFill>
                        </a:rPr>
                        <a:t>P(C=Yes | T=O) = 80%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45179401"/>
                  </a:ext>
                </a:extLst>
              </a:tr>
              <a:tr h="370840">
                <a:tc>
                  <a:txBody>
                    <a:bodyPr/>
                    <a:lstStyle/>
                    <a:p>
                      <a:r>
                        <a:rPr lang="en-US" dirty="0">
                          <a:solidFill>
                            <a:schemeClr val="tx1"/>
                          </a:solidFill>
                        </a:rPr>
                        <a:t>P(C=Yes | T=V) = 80%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653941826"/>
                  </a:ext>
                </a:extLst>
              </a:tr>
              <a:tr h="370840">
                <a:tc>
                  <a:txBody>
                    <a:bodyPr/>
                    <a:lstStyle/>
                    <a:p>
                      <a:r>
                        <a:rPr lang="en-US" dirty="0">
                          <a:solidFill>
                            <a:schemeClr val="tx1"/>
                          </a:solidFill>
                        </a:rPr>
                        <a:t>P(P=Yes | T=O) = 80%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91690445"/>
                  </a:ext>
                </a:extLst>
              </a:tr>
              <a:tr h="370840">
                <a:tc>
                  <a:txBody>
                    <a:bodyPr/>
                    <a:lstStyle/>
                    <a:p>
                      <a:r>
                        <a:rPr lang="en-US" dirty="0">
                          <a:solidFill>
                            <a:schemeClr val="tx1"/>
                          </a:solidFill>
                        </a:rPr>
                        <a:t>P(P=Yes | T=V) = 80%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8080712"/>
                  </a:ext>
                </a:extLst>
              </a:tr>
            </a:tbl>
          </a:graphicData>
        </a:graphic>
      </p:graphicFrame>
      <p:sp>
        <p:nvSpPr>
          <p:cNvPr id="8" name="TextBox 7">
            <a:extLst>
              <a:ext uri="{FF2B5EF4-FFF2-40B4-BE49-F238E27FC236}">
                <a16:creationId xmlns:a16="http://schemas.microsoft.com/office/drawing/2014/main" id="{EA14100B-9F66-58CD-F8C0-2BDADDFB937C}"/>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41616979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111A5-9D10-E8B3-4D3C-B605F8A0E210}"/>
              </a:ext>
            </a:extLst>
          </p:cNvPr>
          <p:cNvSpPr>
            <a:spLocks noGrp="1"/>
          </p:cNvSpPr>
          <p:nvPr>
            <p:ph type="title"/>
          </p:nvPr>
        </p:nvSpPr>
        <p:spPr/>
        <p:txBody>
          <a:bodyPr/>
          <a:lstStyle/>
          <a:p>
            <a:r>
              <a:rPr lang="en-US" dirty="0"/>
              <a:t>Dual-System Estimation: OOO Table</a:t>
            </a:r>
          </a:p>
        </p:txBody>
      </p:sp>
      <p:graphicFrame>
        <p:nvGraphicFramePr>
          <p:cNvPr id="6" name="Table 6">
            <a:extLst>
              <a:ext uri="{FF2B5EF4-FFF2-40B4-BE49-F238E27FC236}">
                <a16:creationId xmlns:a16="http://schemas.microsoft.com/office/drawing/2014/main" id="{C6922030-F63A-A645-21EA-E480894A79B1}"/>
              </a:ext>
            </a:extLst>
          </p:cNvPr>
          <p:cNvGraphicFramePr>
            <a:graphicFrameLocks noGrp="1"/>
          </p:cNvGraphicFramePr>
          <p:nvPr>
            <p:ph idx="1"/>
          </p:nvPr>
        </p:nvGraphicFramePr>
        <p:xfrm>
          <a:off x="838200" y="1690688"/>
          <a:ext cx="5029200" cy="1854200"/>
        </p:xfrm>
        <a:graphic>
          <a:graphicData uri="http://schemas.openxmlformats.org/drawingml/2006/table">
            <a:tbl>
              <a:tblPr firstRow="1" bandRow="1">
                <a:tableStyleId>{2D5ABB26-0587-4C30-8999-92F81FD0307C}</a:tableStyleId>
              </a:tblPr>
              <a:tblGrid>
                <a:gridCol w="1005840">
                  <a:extLst>
                    <a:ext uri="{9D8B030D-6E8A-4147-A177-3AD203B41FA5}">
                      <a16:colId xmlns:a16="http://schemas.microsoft.com/office/drawing/2014/main" val="2521734473"/>
                    </a:ext>
                  </a:extLst>
                </a:gridCol>
                <a:gridCol w="1005840">
                  <a:extLst>
                    <a:ext uri="{9D8B030D-6E8A-4147-A177-3AD203B41FA5}">
                      <a16:colId xmlns:a16="http://schemas.microsoft.com/office/drawing/2014/main" val="3578462989"/>
                    </a:ext>
                  </a:extLst>
                </a:gridCol>
                <a:gridCol w="1005840">
                  <a:extLst>
                    <a:ext uri="{9D8B030D-6E8A-4147-A177-3AD203B41FA5}">
                      <a16:colId xmlns:a16="http://schemas.microsoft.com/office/drawing/2014/main" val="890937738"/>
                    </a:ext>
                  </a:extLst>
                </a:gridCol>
                <a:gridCol w="1005840">
                  <a:extLst>
                    <a:ext uri="{9D8B030D-6E8A-4147-A177-3AD203B41FA5}">
                      <a16:colId xmlns:a16="http://schemas.microsoft.com/office/drawing/2014/main" val="2028106008"/>
                    </a:ext>
                  </a:extLst>
                </a:gridCol>
                <a:gridCol w="1005840">
                  <a:extLst>
                    <a:ext uri="{9D8B030D-6E8A-4147-A177-3AD203B41FA5}">
                      <a16:colId xmlns:a16="http://schemas.microsoft.com/office/drawing/2014/main" val="506291318"/>
                    </a:ext>
                  </a:extLst>
                </a:gridCol>
              </a:tblGrid>
              <a:tr h="370840">
                <a:tc>
                  <a:txBody>
                    <a:bodyPr/>
                    <a:lstStyle/>
                    <a:p>
                      <a:pPr algn="ctr"/>
                      <a:endParaRPr lang="en-US" dirty="0"/>
                    </a:p>
                  </a:txBody>
                  <a:tcPr anchor="ctr">
                    <a:lnT w="12700" cap="flat" cmpd="sng" algn="ctr">
                      <a:solidFill>
                        <a:schemeClr val="tx1"/>
                      </a:solidFill>
                      <a:prstDash val="solid"/>
                      <a:round/>
                      <a:headEnd type="none" w="med" len="med"/>
                      <a:tailEnd type="none" w="med" len="med"/>
                    </a:lnT>
                    <a:solidFill>
                      <a:srgbClr val="FFFFCC"/>
                    </a:solidFill>
                  </a:tcPr>
                </a:tc>
                <a:tc>
                  <a:txBody>
                    <a:bodyPr/>
                    <a:lstStyle/>
                    <a:p>
                      <a:pPr algn="ctr"/>
                      <a:endParaRPr lang="en-US" dirty="0"/>
                    </a:p>
                  </a:txBody>
                  <a:tcPr anchor="ctr">
                    <a:lnT w="12700" cap="flat" cmpd="sng" algn="ctr">
                      <a:solidFill>
                        <a:schemeClr val="tx1"/>
                      </a:solidFill>
                      <a:prstDash val="solid"/>
                      <a:round/>
                      <a:headEnd type="none" w="med" len="med"/>
                      <a:tailEnd type="none" w="med" len="med"/>
                    </a:lnT>
                    <a:solidFill>
                      <a:srgbClr val="FFFFCC"/>
                    </a:solidFill>
                  </a:tcPr>
                </a:tc>
                <a:tc gridSpan="3">
                  <a:txBody>
                    <a:bodyPr/>
                    <a:lstStyle/>
                    <a:p>
                      <a:pPr algn="ctr"/>
                      <a:r>
                        <a:rPr lang="en-US" dirty="0"/>
                        <a:t>PES Capture</a:t>
                      </a:r>
                    </a:p>
                  </a:txBody>
                  <a:tcPr anchor="ctr">
                    <a:lnT w="12700" cap="flat" cmpd="sng" algn="ctr">
                      <a:solidFill>
                        <a:schemeClr val="tx1"/>
                      </a:solidFill>
                      <a:prstDash val="solid"/>
                      <a:round/>
                      <a:headEnd type="none" w="med" len="med"/>
                      <a:tailEnd type="none" w="med" len="med"/>
                    </a:lnT>
                    <a:solidFill>
                      <a:srgbClr val="FFFFCC"/>
                    </a:solidFill>
                  </a:tcPr>
                </a:tc>
                <a:tc hMerge="1">
                  <a:txBody>
                    <a:bodyPr/>
                    <a:lstStyle/>
                    <a:p>
                      <a:endParaRPr lang="en-US" dirty="0"/>
                    </a:p>
                  </a:txBody>
                  <a:tcPr>
                    <a:lnT w="12700" cap="flat" cmpd="sng" algn="ctr">
                      <a:solidFill>
                        <a:schemeClr val="tx1"/>
                      </a:solidFill>
                      <a:prstDash val="solid"/>
                      <a:round/>
                      <a:headEnd type="none" w="med" len="med"/>
                      <a:tailEnd type="none" w="med" len="med"/>
                    </a:lnT>
                    <a:solidFill>
                      <a:srgbClr val="FFFFCC"/>
                    </a:solidFill>
                  </a:tcPr>
                </a:tc>
                <a:tc hMerge="1">
                  <a:txBody>
                    <a:bodyPr/>
                    <a:lstStyle/>
                    <a:p>
                      <a:endParaRPr lang="en-US" dirty="0"/>
                    </a:p>
                  </a:txBody>
                  <a:tcPr>
                    <a:lnT w="12700" cap="flat" cmpd="sng" algn="ctr">
                      <a:solidFill>
                        <a:schemeClr val="tx1"/>
                      </a:solidFill>
                      <a:prstDash val="solid"/>
                      <a:round/>
                      <a:headEnd type="none" w="med" len="med"/>
                      <a:tailEnd type="none" w="med" len="med"/>
                    </a:lnT>
                    <a:solidFill>
                      <a:srgbClr val="FFFFCC"/>
                    </a:solidFill>
                  </a:tcPr>
                </a:tc>
                <a:extLst>
                  <a:ext uri="{0D108BD9-81ED-4DB2-BD59-A6C34878D82A}">
                    <a16:rowId xmlns:a16="http://schemas.microsoft.com/office/drawing/2014/main" val="2878477975"/>
                  </a:ext>
                </a:extLst>
              </a:tr>
              <a:tr h="370840">
                <a:tc>
                  <a:txBody>
                    <a:bodyPr/>
                    <a:lstStyle/>
                    <a:p>
                      <a:pPr algn="ctr"/>
                      <a:endParaRPr lang="en-US" dirty="0"/>
                    </a:p>
                  </a:txBody>
                  <a:tcPr anchor="ctr">
                    <a:lnB w="12700" cap="flat" cmpd="sng" algn="ctr">
                      <a:solidFill>
                        <a:schemeClr val="tx1"/>
                      </a:solidFill>
                      <a:prstDash val="solid"/>
                      <a:round/>
                      <a:headEnd type="none" w="med" len="med"/>
                      <a:tailEnd type="none" w="med" len="med"/>
                    </a:lnB>
                    <a:solidFill>
                      <a:srgbClr val="FFFFCC"/>
                    </a:solidFill>
                  </a:tcPr>
                </a:tc>
                <a:tc>
                  <a:txBody>
                    <a:bodyPr/>
                    <a:lstStyle/>
                    <a:p>
                      <a:pPr algn="ctr"/>
                      <a:endParaRPr lang="en-US" dirty="0"/>
                    </a:p>
                  </a:txBody>
                  <a:tcPr anchor="ctr">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t>Yes</a:t>
                      </a:r>
                    </a:p>
                  </a:txBody>
                  <a:tcPr anchor="ctr">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t>No</a:t>
                      </a:r>
                    </a:p>
                  </a:txBody>
                  <a:tcPr anchor="ctr">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t>Total</a:t>
                      </a:r>
                    </a:p>
                  </a:txBody>
                  <a:tcPr anchor="ctr">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80391511"/>
                  </a:ext>
                </a:extLst>
              </a:tr>
              <a:tr h="370840">
                <a:tc rowSpan="3">
                  <a:txBody>
                    <a:bodyPr/>
                    <a:lstStyle/>
                    <a:p>
                      <a:pPr algn="ctr"/>
                      <a:r>
                        <a:rPr lang="en-US" dirty="0"/>
                        <a:t>Census 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Yes</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err="1"/>
                        <a:t>M</a:t>
                      </a:r>
                      <a:r>
                        <a:rPr lang="en-US" baseline="-25000" dirty="0" err="1"/>
                        <a:t>OOO</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err="1"/>
                        <a:t>C</a:t>
                      </a:r>
                      <a:r>
                        <a:rPr lang="en-US" baseline="-25000" dirty="0" err="1"/>
                        <a:t>OOO</a:t>
                      </a:r>
                      <a:endParaRPr 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42127177"/>
                  </a:ext>
                </a:extLst>
              </a:tr>
              <a:tr h="370840">
                <a:tc vMerge="1">
                  <a:txBody>
                    <a:bodyPr/>
                    <a:lstStyle/>
                    <a:p>
                      <a:endParaRPr lang="en-US" dirty="0"/>
                    </a:p>
                  </a:txBody>
                  <a:tcPr/>
                </a:tc>
                <a:tc>
                  <a:txBody>
                    <a:bodyPr/>
                    <a:lstStyle/>
                    <a:p>
                      <a:pPr algn="ctr"/>
                      <a:r>
                        <a:rPr lang="en-US" dirty="0"/>
                        <a:t>No</a:t>
                      </a:r>
                    </a:p>
                  </a:txBody>
                  <a:tcPr anchor="ctr">
                    <a:lnR w="12700" cap="flat" cmpd="sng" algn="ctr">
                      <a:solidFill>
                        <a:schemeClr val="tx1"/>
                      </a:solidFill>
                      <a:prstDash val="solid"/>
                      <a:round/>
                      <a:headEnd type="none" w="med" len="med"/>
                      <a:tailEnd type="none" w="med" len="med"/>
                    </a:lnR>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81803165"/>
                  </a:ext>
                </a:extLst>
              </a:tr>
              <a:tr h="370840">
                <a:tc vMerge="1">
                  <a:txBody>
                    <a:bodyPr/>
                    <a:lstStyle/>
                    <a:p>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en-US" dirty="0"/>
                        <a:t>Total</a:t>
                      </a:r>
                    </a:p>
                  </a:txBody>
                  <a:tcPr anchor="ctr">
                    <a:lnB w="12700" cap="flat" cmpd="sng" algn="ctr">
                      <a:solidFill>
                        <a:schemeClr val="tx1"/>
                      </a:solidFill>
                      <a:prstDash val="solid"/>
                      <a:round/>
                      <a:headEnd type="none" w="med" len="med"/>
                      <a:tailEnd type="none" w="med" len="med"/>
                    </a:lnB>
                  </a:tcPr>
                </a:tc>
                <a:tc>
                  <a:txBody>
                    <a:bodyPr/>
                    <a:lstStyle/>
                    <a:p>
                      <a:pPr algn="ctr"/>
                      <a:r>
                        <a:rPr lang="en-US" dirty="0" err="1"/>
                        <a:t>P</a:t>
                      </a:r>
                      <a:r>
                        <a:rPr lang="en-US" baseline="-25000" dirty="0" err="1"/>
                        <a:t>OOO</a:t>
                      </a:r>
                      <a:endParaRPr lang="en-US"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err="1"/>
                        <a:t>N</a:t>
                      </a:r>
                      <a:r>
                        <a:rPr lang="en-US" baseline="-25000" dirty="0" err="1"/>
                        <a:t>OOO</a:t>
                      </a:r>
                      <a:endParaRPr lang="en-US"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536346"/>
                  </a:ext>
                </a:extLst>
              </a:tr>
            </a:tbl>
          </a:graphicData>
        </a:graphic>
      </p:graphicFrame>
      <p:sp>
        <p:nvSpPr>
          <p:cNvPr id="5" name="Slide Number Placeholder 4">
            <a:extLst>
              <a:ext uri="{FF2B5EF4-FFF2-40B4-BE49-F238E27FC236}">
                <a16:creationId xmlns:a16="http://schemas.microsoft.com/office/drawing/2014/main" id="{59EEDD03-6732-DC8C-CB82-19A619A78EA2}"/>
              </a:ext>
            </a:extLst>
          </p:cNvPr>
          <p:cNvSpPr>
            <a:spLocks noGrp="1"/>
          </p:cNvSpPr>
          <p:nvPr>
            <p:ph type="sldNum" sz="quarter" idx="12"/>
          </p:nvPr>
        </p:nvSpPr>
        <p:spPr/>
        <p:txBody>
          <a:bodyPr/>
          <a:lstStyle/>
          <a:p>
            <a:fld id="{FC63ECC8-719A-498E-B101-491B6A35558E}" type="slidenum">
              <a:rPr lang="en-US" smtClean="0"/>
              <a:t>32</a:t>
            </a:fld>
            <a:endParaRPr lang="en-US"/>
          </a:p>
        </p:txBody>
      </p:sp>
      <p:sp>
        <p:nvSpPr>
          <p:cNvPr id="7" name="TextBox 6">
            <a:extLst>
              <a:ext uri="{FF2B5EF4-FFF2-40B4-BE49-F238E27FC236}">
                <a16:creationId xmlns:a16="http://schemas.microsoft.com/office/drawing/2014/main" id="{4C99A7E5-C136-5FCF-CDE0-C7A9EDD0128C}"/>
              </a:ext>
            </a:extLst>
          </p:cNvPr>
          <p:cNvSpPr txBox="1"/>
          <p:nvPr/>
        </p:nvSpPr>
        <p:spPr>
          <a:xfrm>
            <a:off x="838200" y="3831383"/>
            <a:ext cx="10515600" cy="1477328"/>
          </a:xfrm>
          <a:prstGeom prst="rect">
            <a:avLst/>
          </a:prstGeom>
          <a:noFill/>
        </p:spPr>
        <p:txBody>
          <a:bodyPr wrap="square" rtlCol="0">
            <a:spAutoFit/>
          </a:bodyPr>
          <a:lstStyle/>
          <a:p>
            <a:r>
              <a:rPr lang="en-US" sz="1800" dirty="0"/>
              <a:t>N</a:t>
            </a:r>
            <a:r>
              <a:rPr lang="en-US" sz="1800" baseline="-25000" dirty="0"/>
              <a:t>OOO</a:t>
            </a:r>
            <a:r>
              <a:rPr lang="en-US" sz="1800" dirty="0"/>
              <a:t> = N * P(T = O) * P(X1 = O|T=O) * P(X2 = O|T=O)</a:t>
            </a:r>
          </a:p>
          <a:p>
            <a:endParaRPr lang="en-US" dirty="0"/>
          </a:p>
          <a:p>
            <a:r>
              <a:rPr lang="en-US" dirty="0"/>
              <a:t>P</a:t>
            </a:r>
            <a:r>
              <a:rPr lang="en-US" baseline="-25000" dirty="0"/>
              <a:t>OOO</a:t>
            </a:r>
            <a:r>
              <a:rPr lang="en-US" dirty="0"/>
              <a:t> = </a:t>
            </a:r>
            <a:r>
              <a:rPr lang="en-US" sz="1800" dirty="0"/>
              <a:t>N</a:t>
            </a:r>
            <a:r>
              <a:rPr lang="en-US" sz="1800" baseline="-25000" dirty="0"/>
              <a:t>OOO</a:t>
            </a:r>
            <a:r>
              <a:rPr lang="en-US" dirty="0"/>
              <a:t> * P(P = Yes | T = O)</a:t>
            </a:r>
          </a:p>
          <a:p>
            <a:r>
              <a:rPr lang="en-US" dirty="0"/>
              <a:t>C</a:t>
            </a:r>
            <a:r>
              <a:rPr lang="en-US" baseline="-25000" dirty="0"/>
              <a:t>OOO</a:t>
            </a:r>
            <a:r>
              <a:rPr lang="en-US" dirty="0"/>
              <a:t> = </a:t>
            </a:r>
            <a:r>
              <a:rPr lang="en-US" sz="1800" dirty="0"/>
              <a:t>N</a:t>
            </a:r>
            <a:r>
              <a:rPr lang="en-US" sz="1800" baseline="-25000" dirty="0"/>
              <a:t>OOO</a:t>
            </a:r>
            <a:r>
              <a:rPr lang="en-US" dirty="0"/>
              <a:t> * P(C = Yes | T = O)</a:t>
            </a:r>
          </a:p>
          <a:p>
            <a:r>
              <a:rPr lang="en-US" dirty="0"/>
              <a:t>M</a:t>
            </a:r>
            <a:r>
              <a:rPr lang="en-US" baseline="-25000" dirty="0"/>
              <a:t>OOO</a:t>
            </a:r>
            <a:r>
              <a:rPr lang="en-US" dirty="0"/>
              <a:t> = </a:t>
            </a:r>
            <a:r>
              <a:rPr lang="en-US" sz="1800" dirty="0"/>
              <a:t>N</a:t>
            </a:r>
            <a:r>
              <a:rPr lang="en-US" sz="1800" baseline="-25000" dirty="0"/>
              <a:t>OOO</a:t>
            </a:r>
            <a:r>
              <a:rPr lang="en-US" dirty="0"/>
              <a:t> * P(C = Yes | T = O) * P(P = Yes | T = O)</a:t>
            </a:r>
          </a:p>
        </p:txBody>
      </p:sp>
      <p:graphicFrame>
        <p:nvGraphicFramePr>
          <p:cNvPr id="3" name="Table 2">
            <a:extLst>
              <a:ext uri="{FF2B5EF4-FFF2-40B4-BE49-F238E27FC236}">
                <a16:creationId xmlns:a16="http://schemas.microsoft.com/office/drawing/2014/main" id="{52EEE7CE-1BEC-9BD9-B272-2381B05049E2}"/>
              </a:ext>
            </a:extLst>
          </p:cNvPr>
          <p:cNvGraphicFramePr>
            <a:graphicFrameLocks noGrp="1"/>
          </p:cNvGraphicFramePr>
          <p:nvPr>
            <p:extLst>
              <p:ext uri="{D42A27DB-BD31-4B8C-83A1-F6EECF244321}">
                <p14:modId xmlns:p14="http://schemas.microsoft.com/office/powerpoint/2010/main" val="3145938705"/>
              </p:ext>
            </p:extLst>
          </p:nvPr>
        </p:nvGraphicFramePr>
        <p:xfrm>
          <a:off x="9601200" y="914400"/>
          <a:ext cx="2194560" cy="407924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Parameters</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200,000</a:t>
                      </a: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P(T=O) = 90%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r h="370840">
                <a:tc>
                  <a:txBody>
                    <a:bodyPr/>
                    <a:lstStyle/>
                    <a:p>
                      <a:r>
                        <a:rPr lang="en-US" dirty="0">
                          <a:solidFill>
                            <a:schemeClr val="tx1"/>
                          </a:solidFill>
                        </a:rPr>
                        <a:t>P(X1=V | T=O) = 1%</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21158157"/>
                  </a:ext>
                </a:extLst>
              </a:tr>
              <a:tr h="370840">
                <a:tc>
                  <a:txBody>
                    <a:bodyPr/>
                    <a:lstStyle/>
                    <a:p>
                      <a:r>
                        <a:rPr lang="en-US" dirty="0">
                          <a:solidFill>
                            <a:schemeClr val="tx1"/>
                          </a:solidFill>
                        </a:rPr>
                        <a:t>P(X1=O | T=V) = 2%</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323014314"/>
                  </a:ext>
                </a:extLst>
              </a:tr>
              <a:tr h="370840">
                <a:tc>
                  <a:txBody>
                    <a:bodyPr/>
                    <a:lstStyle/>
                    <a:p>
                      <a:r>
                        <a:rPr lang="en-US" dirty="0">
                          <a:solidFill>
                            <a:schemeClr val="tx1"/>
                          </a:solidFill>
                        </a:rPr>
                        <a:t>P(X2=V | T=O) = 5%</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33555749"/>
                  </a:ext>
                </a:extLst>
              </a:tr>
              <a:tr h="370840">
                <a:tc>
                  <a:txBody>
                    <a:bodyPr/>
                    <a:lstStyle/>
                    <a:p>
                      <a:r>
                        <a:rPr lang="en-US" dirty="0">
                          <a:solidFill>
                            <a:schemeClr val="tx1"/>
                          </a:solidFill>
                        </a:rPr>
                        <a:t>P(X2=O | T=V) = 7%</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32477944"/>
                  </a:ext>
                </a:extLst>
              </a:tr>
              <a:tr h="370840">
                <a:tc>
                  <a:txBody>
                    <a:bodyPr/>
                    <a:lstStyle/>
                    <a:p>
                      <a:r>
                        <a:rPr lang="en-US" dirty="0">
                          <a:solidFill>
                            <a:schemeClr val="tx1"/>
                          </a:solidFill>
                        </a:rPr>
                        <a:t>P(C=Yes | T=O) = 80%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45179401"/>
                  </a:ext>
                </a:extLst>
              </a:tr>
              <a:tr h="370840">
                <a:tc>
                  <a:txBody>
                    <a:bodyPr/>
                    <a:lstStyle/>
                    <a:p>
                      <a:r>
                        <a:rPr lang="en-US" dirty="0">
                          <a:solidFill>
                            <a:schemeClr val="tx1"/>
                          </a:solidFill>
                        </a:rPr>
                        <a:t>P(C=Yes | T=V) = 80%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653941826"/>
                  </a:ext>
                </a:extLst>
              </a:tr>
              <a:tr h="370840">
                <a:tc>
                  <a:txBody>
                    <a:bodyPr/>
                    <a:lstStyle/>
                    <a:p>
                      <a:r>
                        <a:rPr lang="en-US" dirty="0">
                          <a:solidFill>
                            <a:schemeClr val="tx1"/>
                          </a:solidFill>
                        </a:rPr>
                        <a:t>P(P=Yes | T=O) = 80%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91690445"/>
                  </a:ext>
                </a:extLst>
              </a:tr>
              <a:tr h="370840">
                <a:tc>
                  <a:txBody>
                    <a:bodyPr/>
                    <a:lstStyle/>
                    <a:p>
                      <a:r>
                        <a:rPr lang="en-US" dirty="0">
                          <a:solidFill>
                            <a:schemeClr val="tx1"/>
                          </a:solidFill>
                        </a:rPr>
                        <a:t>P(P=Yes | T=V) = 80%</a:t>
                      </a:r>
                    </a:p>
                  </a:txBody>
                  <a:tcPr>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8080712"/>
                  </a:ext>
                </a:extLst>
              </a:tr>
            </a:tbl>
          </a:graphicData>
        </a:graphic>
      </p:graphicFrame>
      <p:sp>
        <p:nvSpPr>
          <p:cNvPr id="8" name="TextBox 7">
            <a:extLst>
              <a:ext uri="{FF2B5EF4-FFF2-40B4-BE49-F238E27FC236}">
                <a16:creationId xmlns:a16="http://schemas.microsoft.com/office/drawing/2014/main" id="{3B0061AF-1262-899D-EA4E-ECD95468D275}"/>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42672465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92207-6082-282B-4F03-276A87006D62}"/>
              </a:ext>
            </a:extLst>
          </p:cNvPr>
          <p:cNvSpPr>
            <a:spLocks noGrp="1"/>
          </p:cNvSpPr>
          <p:nvPr>
            <p:ph type="title"/>
          </p:nvPr>
        </p:nvSpPr>
        <p:spPr/>
        <p:txBody>
          <a:bodyPr/>
          <a:lstStyle/>
          <a:p>
            <a:r>
              <a:rPr lang="en-US" dirty="0"/>
              <a:t>Estimation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8161E1E-0367-1EDE-8CBF-A2E301224F08}"/>
                  </a:ext>
                </a:extLst>
              </p:cNvPr>
              <p:cNvSpPr>
                <a:spLocks noGrp="1"/>
              </p:cNvSpPr>
              <p:nvPr>
                <p:ph idx="1"/>
              </p:nvPr>
            </p:nvSpPr>
            <p:spPr/>
            <p:txBody>
              <a:bodyPr/>
              <a:lstStyle/>
              <a:p>
                <a:endParaRPr lang="en-US" sz="2800" dirty="0"/>
              </a:p>
              <a:p>
                <a:endParaRPr lang="en-US" dirty="0"/>
              </a:p>
              <a:p>
                <a:pPr marL="0" indent="0">
                  <a:buNone/>
                </a:pPr>
                <a14:m>
                  <m:oMathPara xmlns:m="http://schemas.openxmlformats.org/officeDocument/2006/math">
                    <m:oMathParaPr>
                      <m:jc m:val="center"/>
                    </m:oMathParaPr>
                    <m:oMath xmlns:m="http://schemas.openxmlformats.org/officeDocument/2006/math">
                      <m:sSub>
                        <m:sSubPr>
                          <m:ctrlPr>
                            <a:rPr lang="en-US" sz="6600" b="0" i="1" smtClean="0">
                              <a:latin typeface="Cambria Math" panose="02040503050406030204" pitchFamily="18" charset="0"/>
                            </a:rPr>
                          </m:ctrlPr>
                        </m:sSubPr>
                        <m:e>
                          <m:acc>
                            <m:accPr>
                              <m:chr m:val="̂"/>
                              <m:ctrlPr>
                                <a:rPr lang="en-US" sz="6600" b="0" i="1" smtClean="0">
                                  <a:latin typeface="Cambria Math" panose="02040503050406030204" pitchFamily="18" charset="0"/>
                                </a:rPr>
                              </m:ctrlPr>
                            </m:accPr>
                            <m:e>
                              <m:r>
                                <a:rPr lang="en-US" sz="6600" i="1">
                                  <a:latin typeface="Cambria Math" panose="02040503050406030204" pitchFamily="18" charset="0"/>
                                </a:rPr>
                                <m:t>𝑁</m:t>
                              </m:r>
                            </m:e>
                          </m:acc>
                        </m:e>
                        <m:sub>
                          <m:r>
                            <a:rPr lang="en-US" sz="6600" b="0" i="1" smtClean="0">
                              <a:latin typeface="Cambria Math" panose="02040503050406030204" pitchFamily="18" charset="0"/>
                            </a:rPr>
                            <m:t>𝑂</m:t>
                          </m:r>
                        </m:sub>
                      </m:sSub>
                      <m:r>
                        <a:rPr lang="en-US" sz="6600" b="0" i="1" smtClean="0">
                          <a:latin typeface="Cambria Math" panose="02040503050406030204" pitchFamily="18" charset="0"/>
                        </a:rPr>
                        <m:t>=</m:t>
                      </m:r>
                      <m:f>
                        <m:fPr>
                          <m:ctrlPr>
                            <a:rPr lang="en-US" sz="6600" b="0" i="1" smtClean="0">
                              <a:latin typeface="Cambria Math" panose="02040503050406030204" pitchFamily="18" charset="0"/>
                            </a:rPr>
                          </m:ctrlPr>
                        </m:fPr>
                        <m:num>
                          <m:sSub>
                            <m:sSubPr>
                              <m:ctrlPr>
                                <a:rPr lang="en-US" sz="6600" b="0" i="1" smtClean="0">
                                  <a:latin typeface="Cambria Math" panose="02040503050406030204" pitchFamily="18" charset="0"/>
                                </a:rPr>
                              </m:ctrlPr>
                            </m:sSubPr>
                            <m:e>
                              <m:r>
                                <a:rPr lang="en-US" sz="6600" b="0" i="1" smtClean="0">
                                  <a:latin typeface="Cambria Math" panose="02040503050406030204" pitchFamily="18" charset="0"/>
                                </a:rPr>
                                <m:t>𝐶</m:t>
                              </m:r>
                            </m:e>
                            <m:sub>
                              <m:r>
                                <a:rPr lang="en-US" sz="6600" b="0" i="1" smtClean="0">
                                  <a:latin typeface="Cambria Math" panose="02040503050406030204" pitchFamily="18" charset="0"/>
                                </a:rPr>
                                <m:t>.</m:t>
                              </m:r>
                              <m:r>
                                <a:rPr lang="en-US" sz="6600" b="0" i="1" smtClean="0">
                                  <a:latin typeface="Cambria Math" panose="02040503050406030204" pitchFamily="18" charset="0"/>
                                </a:rPr>
                                <m:t>𝑂</m:t>
                              </m:r>
                              <m:r>
                                <a:rPr lang="en-US" sz="6600" b="0" i="1" smtClean="0">
                                  <a:latin typeface="Cambria Math" panose="02040503050406030204" pitchFamily="18" charset="0"/>
                                </a:rPr>
                                <m:t>.</m:t>
                              </m:r>
                            </m:sub>
                          </m:sSub>
                        </m:num>
                        <m:den>
                          <m:f>
                            <m:fPr>
                              <m:type m:val="skw"/>
                              <m:ctrlPr>
                                <a:rPr lang="en-US" sz="6600" b="0" i="1" smtClean="0">
                                  <a:latin typeface="Cambria Math" panose="02040503050406030204" pitchFamily="18" charset="0"/>
                                </a:rPr>
                              </m:ctrlPr>
                            </m:fPr>
                            <m:num>
                              <m:sSub>
                                <m:sSubPr>
                                  <m:ctrlPr>
                                    <a:rPr lang="en-US" sz="6600" i="1">
                                      <a:latin typeface="Cambria Math" panose="02040503050406030204" pitchFamily="18" charset="0"/>
                                    </a:rPr>
                                  </m:ctrlPr>
                                </m:sSubPr>
                                <m:e>
                                  <m:r>
                                    <a:rPr lang="en-US" sz="6600" b="0" i="1" smtClean="0">
                                      <a:latin typeface="Cambria Math" panose="02040503050406030204" pitchFamily="18" charset="0"/>
                                    </a:rPr>
                                    <m:t>𝑀</m:t>
                                  </m:r>
                                </m:e>
                                <m:sub>
                                  <m:r>
                                    <a:rPr lang="en-US" sz="6600" i="1">
                                      <a:latin typeface="Cambria Math" panose="02040503050406030204" pitchFamily="18" charset="0"/>
                                    </a:rPr>
                                    <m:t>.</m:t>
                                  </m:r>
                                  <m:r>
                                    <a:rPr lang="en-US" sz="6600" b="0" i="1" smtClean="0">
                                      <a:latin typeface="Cambria Math" panose="02040503050406030204" pitchFamily="18" charset="0"/>
                                    </a:rPr>
                                    <m:t>.</m:t>
                                  </m:r>
                                  <m:r>
                                    <a:rPr lang="en-US" sz="6600" i="1">
                                      <a:latin typeface="Cambria Math" panose="02040503050406030204" pitchFamily="18" charset="0"/>
                                    </a:rPr>
                                    <m:t>𝑂</m:t>
                                  </m:r>
                                </m:sub>
                              </m:sSub>
                            </m:num>
                            <m:den>
                              <m:sSub>
                                <m:sSubPr>
                                  <m:ctrlPr>
                                    <a:rPr lang="en-US" sz="6600" i="1">
                                      <a:latin typeface="Cambria Math" panose="02040503050406030204" pitchFamily="18" charset="0"/>
                                    </a:rPr>
                                  </m:ctrlPr>
                                </m:sSubPr>
                                <m:e>
                                  <m:r>
                                    <a:rPr lang="en-US" sz="6600" b="0" i="1" smtClean="0">
                                      <a:latin typeface="Cambria Math" panose="02040503050406030204" pitchFamily="18" charset="0"/>
                                    </a:rPr>
                                    <m:t>𝑃</m:t>
                                  </m:r>
                                </m:e>
                                <m:sub>
                                  <m:r>
                                    <a:rPr lang="en-US" sz="6600" i="1">
                                      <a:latin typeface="Cambria Math" panose="02040503050406030204" pitchFamily="18" charset="0"/>
                                    </a:rPr>
                                    <m:t>.</m:t>
                                  </m:r>
                                  <m:r>
                                    <a:rPr lang="en-US" sz="6600" b="0" i="1" smtClean="0">
                                      <a:latin typeface="Cambria Math" panose="02040503050406030204" pitchFamily="18" charset="0"/>
                                    </a:rPr>
                                    <m:t>.</m:t>
                                  </m:r>
                                  <m:r>
                                    <a:rPr lang="en-US" sz="6600" i="1">
                                      <a:latin typeface="Cambria Math" panose="02040503050406030204" pitchFamily="18" charset="0"/>
                                    </a:rPr>
                                    <m:t>𝑂</m:t>
                                  </m:r>
                                </m:sub>
                              </m:sSub>
                            </m:den>
                          </m:f>
                        </m:den>
                      </m:f>
                    </m:oMath>
                  </m:oMathPara>
                </a14:m>
                <a:endParaRPr lang="en-US" sz="6600" dirty="0"/>
              </a:p>
              <a:p>
                <a:endParaRPr lang="en-US" dirty="0"/>
              </a:p>
            </p:txBody>
          </p:sp>
        </mc:Choice>
        <mc:Fallback xmlns="">
          <p:sp>
            <p:nvSpPr>
              <p:cNvPr id="3" name="Content Placeholder 2">
                <a:extLst>
                  <a:ext uri="{FF2B5EF4-FFF2-40B4-BE49-F238E27FC236}">
                    <a16:creationId xmlns:a16="http://schemas.microsoft.com/office/drawing/2014/main" id="{78161E1E-0367-1EDE-8CBF-A2E301224F08}"/>
                  </a:ext>
                </a:extLst>
              </p:cNvPr>
              <p:cNvSpPr>
                <a:spLocks noGrp="1" noRot="1" noChangeAspect="1" noMove="1" noResize="1" noEditPoints="1" noAdjustHandles="1" noChangeArrowheads="1" noChangeShapeType="1" noTextEdit="1"/>
              </p:cNvSpPr>
              <p:nvPr>
                <p:ph idx="1"/>
              </p:nvPr>
            </p:nvSpPr>
            <p:spPr>
              <a:blipFill>
                <a:blip r:embed="rId3"/>
                <a:stretch>
                  <a:fillRect/>
                </a:stretch>
              </a:blipFill>
            </p:spPr>
            <p:txBody>
              <a:bodyPr/>
              <a:lstStyle/>
              <a:p>
                <a:r>
                  <a:rPr lang="en-US">
                    <a:noFill/>
                  </a:rPr>
                  <a:t> </a:t>
                </a:r>
              </a:p>
            </p:txBody>
          </p:sp>
        </mc:Fallback>
      </mc:AlternateContent>
      <p:sp>
        <p:nvSpPr>
          <p:cNvPr id="5" name="Slide Number Placeholder 4">
            <a:extLst>
              <a:ext uri="{FF2B5EF4-FFF2-40B4-BE49-F238E27FC236}">
                <a16:creationId xmlns:a16="http://schemas.microsoft.com/office/drawing/2014/main" id="{E093D600-0AA8-24D4-5F6A-A61CB3530A93}"/>
              </a:ext>
            </a:extLst>
          </p:cNvPr>
          <p:cNvSpPr>
            <a:spLocks noGrp="1"/>
          </p:cNvSpPr>
          <p:nvPr>
            <p:ph type="sldNum" sz="quarter" idx="12"/>
          </p:nvPr>
        </p:nvSpPr>
        <p:spPr/>
        <p:txBody>
          <a:bodyPr/>
          <a:lstStyle/>
          <a:p>
            <a:fld id="{FC63ECC8-719A-498E-B101-491B6A35558E}" type="slidenum">
              <a:rPr lang="en-US" smtClean="0"/>
              <a:t>33</a:t>
            </a:fld>
            <a:endParaRPr lang="en-US"/>
          </a:p>
        </p:txBody>
      </p:sp>
      <p:graphicFrame>
        <p:nvGraphicFramePr>
          <p:cNvPr id="13" name="Diagram 12">
            <a:extLst>
              <a:ext uri="{FF2B5EF4-FFF2-40B4-BE49-F238E27FC236}">
                <a16:creationId xmlns:a16="http://schemas.microsoft.com/office/drawing/2014/main" id="{EEFC81CA-60A7-62CA-D811-8103BA9398F6}"/>
              </a:ext>
            </a:extLst>
          </p:cNvPr>
          <p:cNvGraphicFramePr/>
          <p:nvPr>
            <p:extLst>
              <p:ext uri="{D42A27DB-BD31-4B8C-83A1-F6EECF244321}">
                <p14:modId xmlns:p14="http://schemas.microsoft.com/office/powerpoint/2010/main" val="2666052390"/>
              </p:ext>
            </p:extLst>
          </p:nvPr>
        </p:nvGraphicFramePr>
        <p:xfrm>
          <a:off x="2964917" y="365125"/>
          <a:ext cx="9144000" cy="1828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2050172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92207-6082-282B-4F03-276A87006D62}"/>
              </a:ext>
            </a:extLst>
          </p:cNvPr>
          <p:cNvSpPr>
            <a:spLocks noGrp="1"/>
          </p:cNvSpPr>
          <p:nvPr>
            <p:ph type="title"/>
          </p:nvPr>
        </p:nvSpPr>
        <p:spPr/>
        <p:txBody>
          <a:bodyPr/>
          <a:lstStyle/>
          <a:p>
            <a:r>
              <a:rPr lang="en-US" dirty="0"/>
              <a:t>Estimation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8161E1E-0367-1EDE-8CBF-A2E301224F08}"/>
                  </a:ext>
                </a:extLst>
              </p:cNvPr>
              <p:cNvSpPr>
                <a:spLocks noGrp="1"/>
              </p:cNvSpPr>
              <p:nvPr>
                <p:ph idx="1"/>
              </p:nvPr>
            </p:nvSpPr>
            <p:spPr/>
            <p:txBody>
              <a:bodyPr/>
              <a:lstStyle/>
              <a:p>
                <a:endParaRPr lang="en-US" sz="2800" dirty="0"/>
              </a:p>
              <a:p>
                <a:endParaRPr lang="en-US" dirty="0"/>
              </a:p>
              <a:p>
                <a:pPr marL="0" indent="0">
                  <a:buNone/>
                </a:pPr>
                <a14:m>
                  <m:oMathPara xmlns:m="http://schemas.openxmlformats.org/officeDocument/2006/math">
                    <m:oMathParaPr>
                      <m:jc m:val="center"/>
                    </m:oMathParaPr>
                    <m:oMath xmlns:m="http://schemas.openxmlformats.org/officeDocument/2006/math">
                      <m:sSub>
                        <m:sSubPr>
                          <m:ctrlPr>
                            <a:rPr lang="en-US" sz="6600" b="0" i="1" smtClean="0">
                              <a:latin typeface="Cambria Math" panose="02040503050406030204" pitchFamily="18" charset="0"/>
                            </a:rPr>
                          </m:ctrlPr>
                        </m:sSubPr>
                        <m:e>
                          <m:acc>
                            <m:accPr>
                              <m:chr m:val="̂"/>
                              <m:ctrlPr>
                                <a:rPr lang="en-US" sz="6600" b="0" i="1" smtClean="0">
                                  <a:latin typeface="Cambria Math" panose="02040503050406030204" pitchFamily="18" charset="0"/>
                                </a:rPr>
                              </m:ctrlPr>
                            </m:accPr>
                            <m:e>
                              <m:r>
                                <a:rPr lang="en-US" sz="6600" i="1">
                                  <a:latin typeface="Cambria Math" panose="02040503050406030204" pitchFamily="18" charset="0"/>
                                </a:rPr>
                                <m:t>𝑁</m:t>
                              </m:r>
                            </m:e>
                          </m:acc>
                        </m:e>
                        <m:sub>
                          <m:r>
                            <a:rPr lang="en-US" sz="6600" b="0" i="1" smtClean="0">
                              <a:latin typeface="Cambria Math" panose="02040503050406030204" pitchFamily="18" charset="0"/>
                            </a:rPr>
                            <m:t>𝑂</m:t>
                          </m:r>
                        </m:sub>
                      </m:sSub>
                      <m:r>
                        <a:rPr lang="en-US" sz="6600" b="0" i="1" smtClean="0">
                          <a:latin typeface="Cambria Math" panose="02040503050406030204" pitchFamily="18" charset="0"/>
                        </a:rPr>
                        <m:t>=</m:t>
                      </m:r>
                      <m:f>
                        <m:fPr>
                          <m:ctrlPr>
                            <a:rPr lang="en-US" sz="6600" b="0" i="1" smtClean="0">
                              <a:latin typeface="Cambria Math" panose="02040503050406030204" pitchFamily="18" charset="0"/>
                            </a:rPr>
                          </m:ctrlPr>
                        </m:fPr>
                        <m:num>
                          <m:sSub>
                            <m:sSubPr>
                              <m:ctrlPr>
                                <a:rPr lang="en-US" sz="6600" b="0" i="1" smtClean="0">
                                  <a:latin typeface="Cambria Math" panose="02040503050406030204" pitchFamily="18" charset="0"/>
                                </a:rPr>
                              </m:ctrlPr>
                            </m:sSubPr>
                            <m:e>
                              <m:r>
                                <a:rPr lang="en-US" sz="6600" b="0" i="1" smtClean="0">
                                  <a:latin typeface="Cambria Math" panose="02040503050406030204" pitchFamily="18" charset="0"/>
                                </a:rPr>
                                <m:t>𝐶</m:t>
                              </m:r>
                            </m:e>
                            <m:sub>
                              <m:r>
                                <a:rPr lang="en-US" sz="6600" b="0" i="1" smtClean="0">
                                  <a:latin typeface="Cambria Math" panose="02040503050406030204" pitchFamily="18" charset="0"/>
                                </a:rPr>
                                <m:t>.</m:t>
                              </m:r>
                              <m:r>
                                <a:rPr lang="en-US" sz="6600" b="0" i="1" smtClean="0">
                                  <a:latin typeface="Cambria Math" panose="02040503050406030204" pitchFamily="18" charset="0"/>
                                </a:rPr>
                                <m:t>𝑂</m:t>
                              </m:r>
                              <m:r>
                                <a:rPr lang="en-US" sz="6600" b="0" i="1" smtClean="0">
                                  <a:latin typeface="Cambria Math" panose="02040503050406030204" pitchFamily="18" charset="0"/>
                                </a:rPr>
                                <m:t>.</m:t>
                              </m:r>
                            </m:sub>
                          </m:sSub>
                        </m:num>
                        <m:den>
                          <m:f>
                            <m:fPr>
                              <m:type m:val="skw"/>
                              <m:ctrlPr>
                                <a:rPr lang="en-US" sz="6600" b="0" i="1" smtClean="0">
                                  <a:latin typeface="Cambria Math" panose="02040503050406030204" pitchFamily="18" charset="0"/>
                                </a:rPr>
                              </m:ctrlPr>
                            </m:fPr>
                            <m:num>
                              <m:sSub>
                                <m:sSubPr>
                                  <m:ctrlPr>
                                    <a:rPr lang="en-US" sz="6600" i="1">
                                      <a:latin typeface="Cambria Math" panose="02040503050406030204" pitchFamily="18" charset="0"/>
                                    </a:rPr>
                                  </m:ctrlPr>
                                </m:sSubPr>
                                <m:e>
                                  <m:r>
                                    <a:rPr lang="en-US" sz="6600" b="0" i="1" smtClean="0">
                                      <a:latin typeface="Cambria Math" panose="02040503050406030204" pitchFamily="18" charset="0"/>
                                    </a:rPr>
                                    <m:t>𝑀</m:t>
                                  </m:r>
                                </m:e>
                                <m:sub>
                                  <m:r>
                                    <a:rPr lang="en-US" sz="6600" i="1">
                                      <a:latin typeface="Cambria Math" panose="02040503050406030204" pitchFamily="18" charset="0"/>
                                    </a:rPr>
                                    <m:t>.</m:t>
                                  </m:r>
                                  <m:r>
                                    <a:rPr lang="en-US" sz="6600" b="0" i="1" smtClean="0">
                                      <a:latin typeface="Cambria Math" panose="02040503050406030204" pitchFamily="18" charset="0"/>
                                    </a:rPr>
                                    <m:t>.</m:t>
                                  </m:r>
                                  <m:r>
                                    <a:rPr lang="en-US" sz="6600" i="1">
                                      <a:latin typeface="Cambria Math" panose="02040503050406030204" pitchFamily="18" charset="0"/>
                                    </a:rPr>
                                    <m:t>𝑂</m:t>
                                  </m:r>
                                </m:sub>
                              </m:sSub>
                            </m:num>
                            <m:den>
                              <m:sSub>
                                <m:sSubPr>
                                  <m:ctrlPr>
                                    <a:rPr lang="en-US" sz="6600" i="1">
                                      <a:latin typeface="Cambria Math" panose="02040503050406030204" pitchFamily="18" charset="0"/>
                                    </a:rPr>
                                  </m:ctrlPr>
                                </m:sSubPr>
                                <m:e>
                                  <m:r>
                                    <a:rPr lang="en-US" sz="6600" b="0" i="1" smtClean="0">
                                      <a:latin typeface="Cambria Math" panose="02040503050406030204" pitchFamily="18" charset="0"/>
                                    </a:rPr>
                                    <m:t>𝑃</m:t>
                                  </m:r>
                                </m:e>
                                <m:sub>
                                  <m:r>
                                    <a:rPr lang="en-US" sz="6600" b="0" i="1" smtClean="0">
                                      <a:latin typeface="Cambria Math" panose="02040503050406030204" pitchFamily="18" charset="0"/>
                                    </a:rPr>
                                    <m:t>.</m:t>
                                  </m:r>
                                  <m:r>
                                    <a:rPr lang="en-US" sz="6600" i="1">
                                      <a:latin typeface="Cambria Math" panose="02040503050406030204" pitchFamily="18" charset="0"/>
                                    </a:rPr>
                                    <m:t>.</m:t>
                                  </m:r>
                                  <m:r>
                                    <a:rPr lang="en-US" sz="6600" i="1">
                                      <a:latin typeface="Cambria Math" panose="02040503050406030204" pitchFamily="18" charset="0"/>
                                    </a:rPr>
                                    <m:t>𝑂</m:t>
                                  </m:r>
                                </m:sub>
                              </m:sSub>
                            </m:den>
                          </m:f>
                        </m:den>
                      </m:f>
                    </m:oMath>
                  </m:oMathPara>
                </a14:m>
                <a:endParaRPr lang="en-US" sz="6600" dirty="0"/>
              </a:p>
              <a:p>
                <a:endParaRPr lang="en-US" dirty="0"/>
              </a:p>
            </p:txBody>
          </p:sp>
        </mc:Choice>
        <mc:Fallback xmlns="">
          <p:sp>
            <p:nvSpPr>
              <p:cNvPr id="3" name="Content Placeholder 2">
                <a:extLst>
                  <a:ext uri="{FF2B5EF4-FFF2-40B4-BE49-F238E27FC236}">
                    <a16:creationId xmlns:a16="http://schemas.microsoft.com/office/drawing/2014/main" id="{78161E1E-0367-1EDE-8CBF-A2E301224F08}"/>
                  </a:ext>
                </a:extLst>
              </p:cNvPr>
              <p:cNvSpPr>
                <a:spLocks noGrp="1" noRot="1" noChangeAspect="1" noMove="1" noResize="1" noEditPoints="1" noAdjustHandles="1" noChangeArrowheads="1" noChangeShapeType="1" noTextEdit="1"/>
              </p:cNvSpPr>
              <p:nvPr>
                <p:ph idx="1"/>
              </p:nvPr>
            </p:nvSpPr>
            <p:spPr>
              <a:blipFill>
                <a:blip r:embed="rId3"/>
                <a:stretch>
                  <a:fillRect/>
                </a:stretch>
              </a:blipFill>
            </p:spPr>
            <p:txBody>
              <a:bodyPr/>
              <a:lstStyle/>
              <a:p>
                <a:r>
                  <a:rPr lang="en-US">
                    <a:noFill/>
                  </a:rPr>
                  <a:t> </a:t>
                </a:r>
              </a:p>
            </p:txBody>
          </p:sp>
        </mc:Fallback>
      </mc:AlternateContent>
      <p:sp>
        <p:nvSpPr>
          <p:cNvPr id="5" name="Slide Number Placeholder 4">
            <a:extLst>
              <a:ext uri="{FF2B5EF4-FFF2-40B4-BE49-F238E27FC236}">
                <a16:creationId xmlns:a16="http://schemas.microsoft.com/office/drawing/2014/main" id="{E093D600-0AA8-24D4-5F6A-A61CB3530A93}"/>
              </a:ext>
            </a:extLst>
          </p:cNvPr>
          <p:cNvSpPr>
            <a:spLocks noGrp="1"/>
          </p:cNvSpPr>
          <p:nvPr>
            <p:ph type="sldNum" sz="quarter" idx="12"/>
          </p:nvPr>
        </p:nvSpPr>
        <p:spPr/>
        <p:txBody>
          <a:bodyPr/>
          <a:lstStyle/>
          <a:p>
            <a:fld id="{FC63ECC8-719A-498E-B101-491B6A35558E}" type="slidenum">
              <a:rPr lang="en-US" smtClean="0"/>
              <a:t>34</a:t>
            </a:fld>
            <a:endParaRPr lang="en-US"/>
          </a:p>
        </p:txBody>
      </p:sp>
      <p:graphicFrame>
        <p:nvGraphicFramePr>
          <p:cNvPr id="16" name="Diagram 15">
            <a:extLst>
              <a:ext uri="{FF2B5EF4-FFF2-40B4-BE49-F238E27FC236}">
                <a16:creationId xmlns:a16="http://schemas.microsoft.com/office/drawing/2014/main" id="{E2A93F84-3AFC-86FA-7B41-5BC3EEDE912A}"/>
              </a:ext>
            </a:extLst>
          </p:cNvPr>
          <p:cNvGraphicFramePr/>
          <p:nvPr>
            <p:extLst>
              <p:ext uri="{D42A27DB-BD31-4B8C-83A1-F6EECF244321}">
                <p14:modId xmlns:p14="http://schemas.microsoft.com/office/powerpoint/2010/main" val="2436299632"/>
              </p:ext>
            </p:extLst>
          </p:nvPr>
        </p:nvGraphicFramePr>
        <p:xfrm>
          <a:off x="2964917" y="365125"/>
          <a:ext cx="9144000" cy="1828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8" name="Straight Arrow Connector 7">
            <a:extLst>
              <a:ext uri="{FF2B5EF4-FFF2-40B4-BE49-F238E27FC236}">
                <a16:creationId xmlns:a16="http://schemas.microsoft.com/office/drawing/2014/main" id="{359351DC-400C-E3C2-CB58-AA4C22A89F3F}"/>
              </a:ext>
            </a:extLst>
          </p:cNvPr>
          <p:cNvCxnSpPr>
            <a:cxnSpLocks/>
          </p:cNvCxnSpPr>
          <p:nvPr/>
        </p:nvCxnSpPr>
        <p:spPr>
          <a:xfrm>
            <a:off x="4607626" y="2303813"/>
            <a:ext cx="1488374" cy="61083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64AC7A33-0F63-0177-29FC-0F0CF1E697E4}"/>
              </a:ext>
            </a:extLst>
          </p:cNvPr>
          <p:cNvCxnSpPr>
            <a:cxnSpLocks/>
          </p:cNvCxnSpPr>
          <p:nvPr/>
        </p:nvCxnSpPr>
        <p:spPr>
          <a:xfrm>
            <a:off x="5472112" y="2275237"/>
            <a:ext cx="952439" cy="39671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428DD0F0-9CAC-0C9B-0E9B-35818BEF5F61}"/>
              </a:ext>
            </a:extLst>
          </p:cNvPr>
          <p:cNvCxnSpPr>
            <a:cxnSpLocks/>
          </p:cNvCxnSpPr>
          <p:nvPr/>
        </p:nvCxnSpPr>
        <p:spPr>
          <a:xfrm flipH="1">
            <a:off x="7612083" y="2193925"/>
            <a:ext cx="368942" cy="47802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E45561C9-72E8-FA6E-5B1F-DBB089792337}"/>
              </a:ext>
            </a:extLst>
          </p:cNvPr>
          <p:cNvCxnSpPr>
            <a:cxnSpLocks/>
          </p:cNvCxnSpPr>
          <p:nvPr/>
        </p:nvCxnSpPr>
        <p:spPr>
          <a:xfrm flipH="1">
            <a:off x="8086729" y="2193925"/>
            <a:ext cx="648970" cy="89217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39296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92207-6082-282B-4F03-276A87006D62}"/>
              </a:ext>
            </a:extLst>
          </p:cNvPr>
          <p:cNvSpPr>
            <a:spLocks noGrp="1"/>
          </p:cNvSpPr>
          <p:nvPr>
            <p:ph type="title"/>
          </p:nvPr>
        </p:nvSpPr>
        <p:spPr/>
        <p:txBody>
          <a:bodyPr/>
          <a:lstStyle/>
          <a:p>
            <a:r>
              <a:rPr lang="en-US" dirty="0"/>
              <a:t>Estimation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8161E1E-0367-1EDE-8CBF-A2E301224F08}"/>
                  </a:ext>
                </a:extLst>
              </p:cNvPr>
              <p:cNvSpPr>
                <a:spLocks noGrp="1"/>
              </p:cNvSpPr>
              <p:nvPr>
                <p:ph idx="1"/>
              </p:nvPr>
            </p:nvSpPr>
            <p:spPr/>
            <p:txBody>
              <a:bodyPr/>
              <a:lstStyle/>
              <a:p>
                <a:endParaRPr lang="en-US" sz="2800" dirty="0"/>
              </a:p>
              <a:p>
                <a:endParaRPr lang="en-US" dirty="0"/>
              </a:p>
              <a:p>
                <a:pPr marL="0" indent="0">
                  <a:buNone/>
                </a:pPr>
                <a14:m>
                  <m:oMathPara xmlns:m="http://schemas.openxmlformats.org/officeDocument/2006/math">
                    <m:oMathParaPr>
                      <m:jc m:val="center"/>
                    </m:oMathParaPr>
                    <m:oMath xmlns:m="http://schemas.openxmlformats.org/officeDocument/2006/math">
                      <m:sSub>
                        <m:sSubPr>
                          <m:ctrlPr>
                            <a:rPr lang="en-US" sz="6600" b="0" i="1" smtClean="0">
                              <a:latin typeface="Cambria Math" panose="02040503050406030204" pitchFamily="18" charset="0"/>
                            </a:rPr>
                          </m:ctrlPr>
                        </m:sSubPr>
                        <m:e>
                          <m:acc>
                            <m:accPr>
                              <m:chr m:val="̂"/>
                              <m:ctrlPr>
                                <a:rPr lang="en-US" sz="6600" b="0" i="1" smtClean="0">
                                  <a:latin typeface="Cambria Math" panose="02040503050406030204" pitchFamily="18" charset="0"/>
                                </a:rPr>
                              </m:ctrlPr>
                            </m:accPr>
                            <m:e>
                              <m:r>
                                <a:rPr lang="en-US" sz="6600" i="1">
                                  <a:latin typeface="Cambria Math" panose="02040503050406030204" pitchFamily="18" charset="0"/>
                                </a:rPr>
                                <m:t>𝑁</m:t>
                              </m:r>
                            </m:e>
                          </m:acc>
                        </m:e>
                        <m:sub>
                          <m:r>
                            <a:rPr lang="en-US" sz="6600" b="0" i="1" smtClean="0">
                              <a:latin typeface="Cambria Math" panose="02040503050406030204" pitchFamily="18" charset="0"/>
                            </a:rPr>
                            <m:t>𝑂</m:t>
                          </m:r>
                        </m:sub>
                      </m:sSub>
                      <m:r>
                        <a:rPr lang="en-US" sz="6600" b="0" i="1" smtClean="0">
                          <a:latin typeface="Cambria Math" panose="02040503050406030204" pitchFamily="18" charset="0"/>
                        </a:rPr>
                        <m:t>=</m:t>
                      </m:r>
                      <m:f>
                        <m:fPr>
                          <m:ctrlPr>
                            <a:rPr lang="en-US" sz="6600" b="0" i="1" smtClean="0">
                              <a:latin typeface="Cambria Math" panose="02040503050406030204" pitchFamily="18" charset="0"/>
                            </a:rPr>
                          </m:ctrlPr>
                        </m:fPr>
                        <m:num>
                          <m:sSub>
                            <m:sSubPr>
                              <m:ctrlPr>
                                <a:rPr lang="en-US" sz="6600" b="0" i="1" smtClean="0">
                                  <a:latin typeface="Cambria Math" panose="02040503050406030204" pitchFamily="18" charset="0"/>
                                </a:rPr>
                              </m:ctrlPr>
                            </m:sSubPr>
                            <m:e>
                              <m:r>
                                <a:rPr lang="en-US" sz="6600" b="0" i="1" smtClean="0">
                                  <a:latin typeface="Cambria Math" panose="02040503050406030204" pitchFamily="18" charset="0"/>
                                </a:rPr>
                                <m:t>𝐶</m:t>
                              </m:r>
                            </m:e>
                            <m:sub>
                              <m:r>
                                <a:rPr lang="en-US" sz="6600" b="0" i="1" smtClean="0">
                                  <a:latin typeface="Cambria Math" panose="02040503050406030204" pitchFamily="18" charset="0"/>
                                </a:rPr>
                                <m:t>.</m:t>
                              </m:r>
                              <m:r>
                                <a:rPr lang="en-US" sz="6600" b="0" i="1" smtClean="0">
                                  <a:latin typeface="Cambria Math" panose="02040503050406030204" pitchFamily="18" charset="0"/>
                                </a:rPr>
                                <m:t>𝑂</m:t>
                              </m:r>
                              <m:r>
                                <a:rPr lang="en-US" sz="6600" b="0" i="1" smtClean="0">
                                  <a:latin typeface="Cambria Math" panose="02040503050406030204" pitchFamily="18" charset="0"/>
                                </a:rPr>
                                <m:t>.</m:t>
                              </m:r>
                            </m:sub>
                          </m:sSub>
                        </m:num>
                        <m:den>
                          <m:f>
                            <m:fPr>
                              <m:type m:val="skw"/>
                              <m:ctrlPr>
                                <a:rPr lang="en-US" sz="6600" b="0" i="1" smtClean="0">
                                  <a:latin typeface="Cambria Math" panose="02040503050406030204" pitchFamily="18" charset="0"/>
                                </a:rPr>
                              </m:ctrlPr>
                            </m:fPr>
                            <m:num>
                              <m:sSub>
                                <m:sSubPr>
                                  <m:ctrlPr>
                                    <a:rPr lang="en-US" sz="6600" i="1">
                                      <a:latin typeface="Cambria Math" panose="02040503050406030204" pitchFamily="18" charset="0"/>
                                    </a:rPr>
                                  </m:ctrlPr>
                                </m:sSubPr>
                                <m:e>
                                  <m:r>
                                    <a:rPr lang="en-US" sz="6600" b="0" i="1" smtClean="0">
                                      <a:latin typeface="Cambria Math" panose="02040503050406030204" pitchFamily="18" charset="0"/>
                                    </a:rPr>
                                    <m:t>𝑀</m:t>
                                  </m:r>
                                </m:e>
                                <m:sub>
                                  <m:r>
                                    <a:rPr lang="en-US" sz="6600" i="1">
                                      <a:latin typeface="Cambria Math" panose="02040503050406030204" pitchFamily="18" charset="0"/>
                                    </a:rPr>
                                    <m:t>.</m:t>
                                  </m:r>
                                  <m:r>
                                    <a:rPr lang="en-US" sz="6600" b="0" i="1" smtClean="0">
                                      <a:latin typeface="Cambria Math" panose="02040503050406030204" pitchFamily="18" charset="0"/>
                                    </a:rPr>
                                    <m:t>.</m:t>
                                  </m:r>
                                  <m:r>
                                    <a:rPr lang="en-US" sz="6600" i="1">
                                      <a:latin typeface="Cambria Math" panose="02040503050406030204" pitchFamily="18" charset="0"/>
                                    </a:rPr>
                                    <m:t>𝑂</m:t>
                                  </m:r>
                                </m:sub>
                              </m:sSub>
                            </m:num>
                            <m:den>
                              <m:sSub>
                                <m:sSubPr>
                                  <m:ctrlPr>
                                    <a:rPr lang="en-US" sz="6600" i="1">
                                      <a:latin typeface="Cambria Math" panose="02040503050406030204" pitchFamily="18" charset="0"/>
                                    </a:rPr>
                                  </m:ctrlPr>
                                </m:sSubPr>
                                <m:e>
                                  <m:r>
                                    <a:rPr lang="en-US" sz="6600" b="0" i="1" smtClean="0">
                                      <a:latin typeface="Cambria Math" panose="02040503050406030204" pitchFamily="18" charset="0"/>
                                    </a:rPr>
                                    <m:t>𝑃</m:t>
                                  </m:r>
                                </m:e>
                                <m:sub>
                                  <m:r>
                                    <a:rPr lang="en-US" sz="6600" i="1">
                                      <a:latin typeface="Cambria Math" panose="02040503050406030204" pitchFamily="18" charset="0"/>
                                    </a:rPr>
                                    <m:t>.</m:t>
                                  </m:r>
                                  <m:r>
                                    <a:rPr lang="en-US" sz="6600" b="0" i="1" smtClean="0">
                                      <a:latin typeface="Cambria Math" panose="02040503050406030204" pitchFamily="18" charset="0"/>
                                    </a:rPr>
                                    <m:t>.</m:t>
                                  </m:r>
                                  <m:r>
                                    <a:rPr lang="en-US" sz="6600" i="1">
                                      <a:latin typeface="Cambria Math" panose="02040503050406030204" pitchFamily="18" charset="0"/>
                                    </a:rPr>
                                    <m:t>𝑂</m:t>
                                  </m:r>
                                </m:sub>
                              </m:sSub>
                            </m:den>
                          </m:f>
                        </m:den>
                      </m:f>
                    </m:oMath>
                  </m:oMathPara>
                </a14:m>
                <a:endParaRPr lang="en-US" sz="6600" dirty="0"/>
              </a:p>
              <a:p>
                <a:endParaRPr lang="en-US" dirty="0"/>
              </a:p>
            </p:txBody>
          </p:sp>
        </mc:Choice>
        <mc:Fallback xmlns="">
          <p:sp>
            <p:nvSpPr>
              <p:cNvPr id="3" name="Content Placeholder 2">
                <a:extLst>
                  <a:ext uri="{FF2B5EF4-FFF2-40B4-BE49-F238E27FC236}">
                    <a16:creationId xmlns:a16="http://schemas.microsoft.com/office/drawing/2014/main" id="{78161E1E-0367-1EDE-8CBF-A2E301224F08}"/>
                  </a:ext>
                </a:extLst>
              </p:cNvPr>
              <p:cNvSpPr>
                <a:spLocks noGrp="1" noRot="1" noChangeAspect="1" noMove="1" noResize="1" noEditPoints="1" noAdjustHandles="1" noChangeArrowheads="1" noChangeShapeType="1" noTextEdit="1"/>
              </p:cNvSpPr>
              <p:nvPr>
                <p:ph idx="1"/>
              </p:nvPr>
            </p:nvSpPr>
            <p:spPr>
              <a:blipFill>
                <a:blip r:embed="rId3"/>
                <a:stretch>
                  <a:fillRect/>
                </a:stretch>
              </a:blipFill>
            </p:spPr>
            <p:txBody>
              <a:bodyPr/>
              <a:lstStyle/>
              <a:p>
                <a:r>
                  <a:rPr lang="en-US">
                    <a:noFill/>
                  </a:rPr>
                  <a:t> </a:t>
                </a:r>
              </a:p>
            </p:txBody>
          </p:sp>
        </mc:Fallback>
      </mc:AlternateContent>
      <p:sp>
        <p:nvSpPr>
          <p:cNvPr id="5" name="Slide Number Placeholder 4">
            <a:extLst>
              <a:ext uri="{FF2B5EF4-FFF2-40B4-BE49-F238E27FC236}">
                <a16:creationId xmlns:a16="http://schemas.microsoft.com/office/drawing/2014/main" id="{E093D600-0AA8-24D4-5F6A-A61CB3530A93}"/>
              </a:ext>
            </a:extLst>
          </p:cNvPr>
          <p:cNvSpPr>
            <a:spLocks noGrp="1"/>
          </p:cNvSpPr>
          <p:nvPr>
            <p:ph type="sldNum" sz="quarter" idx="12"/>
          </p:nvPr>
        </p:nvSpPr>
        <p:spPr/>
        <p:txBody>
          <a:bodyPr/>
          <a:lstStyle/>
          <a:p>
            <a:fld id="{FC63ECC8-719A-498E-B101-491B6A35558E}" type="slidenum">
              <a:rPr lang="en-US" smtClean="0"/>
              <a:t>35</a:t>
            </a:fld>
            <a:endParaRPr lang="en-US"/>
          </a:p>
        </p:txBody>
      </p:sp>
      <p:cxnSp>
        <p:nvCxnSpPr>
          <p:cNvPr id="8" name="Straight Arrow Connector 7">
            <a:extLst>
              <a:ext uri="{FF2B5EF4-FFF2-40B4-BE49-F238E27FC236}">
                <a16:creationId xmlns:a16="http://schemas.microsoft.com/office/drawing/2014/main" id="{EC5A3487-6392-A6A7-A3CC-72E571DA04A8}"/>
              </a:ext>
            </a:extLst>
          </p:cNvPr>
          <p:cNvCxnSpPr>
            <a:cxnSpLocks/>
          </p:cNvCxnSpPr>
          <p:nvPr/>
        </p:nvCxnSpPr>
        <p:spPr>
          <a:xfrm>
            <a:off x="4607626" y="2303813"/>
            <a:ext cx="1488374" cy="61083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7436013B-EC30-258E-68CE-58739C4BAC36}"/>
              </a:ext>
            </a:extLst>
          </p:cNvPr>
          <p:cNvCxnSpPr>
            <a:cxnSpLocks/>
          </p:cNvCxnSpPr>
          <p:nvPr/>
        </p:nvCxnSpPr>
        <p:spPr>
          <a:xfrm>
            <a:off x="5472112" y="2275237"/>
            <a:ext cx="952439" cy="39671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49F81904-E915-EC00-304E-193FDBEEEA0F}"/>
              </a:ext>
            </a:extLst>
          </p:cNvPr>
          <p:cNvCxnSpPr>
            <a:cxnSpLocks/>
          </p:cNvCxnSpPr>
          <p:nvPr/>
        </p:nvCxnSpPr>
        <p:spPr>
          <a:xfrm flipH="1">
            <a:off x="7612083" y="2193925"/>
            <a:ext cx="368942" cy="47802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E725520-FDEA-2C17-B6B9-BC1BBC430A59}"/>
              </a:ext>
            </a:extLst>
          </p:cNvPr>
          <p:cNvCxnSpPr>
            <a:cxnSpLocks/>
          </p:cNvCxnSpPr>
          <p:nvPr/>
        </p:nvCxnSpPr>
        <p:spPr>
          <a:xfrm flipH="1">
            <a:off x="8086729" y="2193925"/>
            <a:ext cx="648970" cy="89217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1ACCECCC-B956-839B-663E-7177D58A5BC7}"/>
              </a:ext>
            </a:extLst>
          </p:cNvPr>
          <p:cNvCxnSpPr>
            <a:cxnSpLocks/>
          </p:cNvCxnSpPr>
          <p:nvPr/>
        </p:nvCxnSpPr>
        <p:spPr>
          <a:xfrm>
            <a:off x="6424551" y="2303813"/>
            <a:ext cx="711529" cy="1524255"/>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F62AD2F0-11B7-C7DD-6BDF-D0D883585F42}"/>
              </a:ext>
            </a:extLst>
          </p:cNvPr>
          <p:cNvCxnSpPr>
            <a:cxnSpLocks/>
          </p:cNvCxnSpPr>
          <p:nvPr/>
        </p:nvCxnSpPr>
        <p:spPr>
          <a:xfrm>
            <a:off x="4607626" y="2303813"/>
            <a:ext cx="2528454" cy="1524255"/>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09750672-F972-8CC5-B965-DB3F542E8C20}"/>
              </a:ext>
            </a:extLst>
          </p:cNvPr>
          <p:cNvCxnSpPr>
            <a:cxnSpLocks/>
          </p:cNvCxnSpPr>
          <p:nvPr/>
        </p:nvCxnSpPr>
        <p:spPr>
          <a:xfrm flipH="1">
            <a:off x="7452669" y="2275237"/>
            <a:ext cx="1877762" cy="1609983"/>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28127EE-564B-5605-BC82-680ABC6C1E30}"/>
              </a:ext>
            </a:extLst>
          </p:cNvPr>
          <p:cNvCxnSpPr>
            <a:cxnSpLocks/>
          </p:cNvCxnSpPr>
          <p:nvPr/>
        </p:nvCxnSpPr>
        <p:spPr>
          <a:xfrm flipH="1">
            <a:off x="7274766" y="2193925"/>
            <a:ext cx="811963" cy="1634143"/>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6" name="Diagram 5">
            <a:extLst>
              <a:ext uri="{FF2B5EF4-FFF2-40B4-BE49-F238E27FC236}">
                <a16:creationId xmlns:a16="http://schemas.microsoft.com/office/drawing/2014/main" id="{6A6DDF7E-4496-48C5-EA48-6A9B855A79F6}"/>
              </a:ext>
            </a:extLst>
          </p:cNvPr>
          <p:cNvGraphicFramePr/>
          <p:nvPr>
            <p:extLst>
              <p:ext uri="{D42A27DB-BD31-4B8C-83A1-F6EECF244321}">
                <p14:modId xmlns:p14="http://schemas.microsoft.com/office/powerpoint/2010/main" val="506602558"/>
              </p:ext>
            </p:extLst>
          </p:nvPr>
        </p:nvGraphicFramePr>
        <p:xfrm>
          <a:off x="2964917" y="365125"/>
          <a:ext cx="9144000" cy="1828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5339738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567FE-75BC-CE5C-4BAF-CEB67F2AB304}"/>
              </a:ext>
            </a:extLst>
          </p:cNvPr>
          <p:cNvSpPr>
            <a:spLocks noGrp="1"/>
          </p:cNvSpPr>
          <p:nvPr>
            <p:ph type="title"/>
          </p:nvPr>
        </p:nvSpPr>
        <p:spPr/>
        <p:txBody>
          <a:bodyPr/>
          <a:lstStyle/>
          <a:p>
            <a:r>
              <a:rPr lang="fr-FR" dirty="0"/>
              <a:t>Simulation design</a:t>
            </a:r>
            <a:endParaRPr lang="en-US" dirty="0"/>
          </a:p>
        </p:txBody>
      </p:sp>
      <p:sp>
        <p:nvSpPr>
          <p:cNvPr id="3" name="Content Placeholder 2">
            <a:extLst>
              <a:ext uri="{FF2B5EF4-FFF2-40B4-BE49-F238E27FC236}">
                <a16:creationId xmlns:a16="http://schemas.microsoft.com/office/drawing/2014/main" id="{30AEB1EC-ECF2-168F-D5C7-16580FC36F80}"/>
              </a:ext>
            </a:extLst>
          </p:cNvPr>
          <p:cNvSpPr>
            <a:spLocks noGrp="1"/>
          </p:cNvSpPr>
          <p:nvPr>
            <p:ph idx="1"/>
          </p:nvPr>
        </p:nvSpPr>
        <p:spPr/>
        <p:txBody>
          <a:bodyPr>
            <a:normAutofit fontScale="92500"/>
          </a:bodyPr>
          <a:lstStyle/>
          <a:p>
            <a:pPr marL="514350" indent="-514350" fontAlgn="t">
              <a:lnSpc>
                <a:spcPct val="150000"/>
              </a:lnSpc>
              <a:spcBef>
                <a:spcPts val="0"/>
              </a:spcBef>
              <a:buFont typeface="+mj-lt"/>
              <a:buAutoNum type="arabicPeriod"/>
            </a:pPr>
            <a:r>
              <a:rPr lang="en-US" dirty="0"/>
              <a:t>Simulate true population</a:t>
            </a:r>
          </a:p>
          <a:p>
            <a:pPr marL="514350" indent="-514350" algn="l" rtl="0" eaLnBrk="1" fontAlgn="t" latinLnBrk="0" hangingPunct="1">
              <a:lnSpc>
                <a:spcPct val="150000"/>
              </a:lnSpc>
              <a:spcBef>
                <a:spcPts val="0"/>
              </a:spcBef>
              <a:spcAft>
                <a:spcPts val="0"/>
              </a:spcAft>
              <a:buFont typeface="+mj-lt"/>
              <a:buAutoNum type="arabicPeriod"/>
            </a:pPr>
            <a:r>
              <a:rPr lang="en-US" dirty="0"/>
              <a:t>Estimation:</a:t>
            </a:r>
            <a:endParaRPr lang="en-US" sz="2800" b="0" i="0" u="none" strike="noStrike" dirty="0">
              <a:effectLst/>
            </a:endParaRPr>
          </a:p>
          <a:p>
            <a:pPr marL="0" indent="0">
              <a:buNone/>
            </a:pPr>
            <a:endParaRPr lang="en-US" sz="2800" dirty="0"/>
          </a:p>
          <a:p>
            <a:pPr marL="0" indent="0">
              <a:buNone/>
            </a:pPr>
            <a:r>
              <a:rPr lang="en-US" sz="2800" dirty="0"/>
              <a:t>Simplified 2020 PES DSE for occupied</a:t>
            </a:r>
          </a:p>
          <a:p>
            <a:pPr marL="0" indent="0">
              <a:buNone/>
            </a:pPr>
            <a:r>
              <a:rPr lang="en-US" sz="2800" dirty="0"/>
              <a:t>	= </a:t>
            </a:r>
            <a:r>
              <a:rPr lang="en-US" sz="2800" dirty="0" err="1"/>
              <a:t>Census</a:t>
            </a:r>
            <a:r>
              <a:rPr lang="en-US" sz="2800" baseline="-25000" dirty="0" err="1"/>
              <a:t>O</a:t>
            </a:r>
            <a:r>
              <a:rPr lang="en-US" sz="2800" baseline="-25000" dirty="0" err="1">
                <a:solidFill>
                  <a:srgbClr val="0070C0"/>
                </a:solidFill>
              </a:rPr>
              <a:t>O</a:t>
            </a:r>
            <a:r>
              <a:rPr lang="en-US" sz="2800" baseline="-25000" dirty="0" err="1"/>
              <a:t>O+O</a:t>
            </a:r>
            <a:r>
              <a:rPr lang="en-US" sz="2800" baseline="-25000" dirty="0" err="1">
                <a:solidFill>
                  <a:srgbClr val="0070C0"/>
                </a:solidFill>
              </a:rPr>
              <a:t>O</a:t>
            </a:r>
            <a:r>
              <a:rPr lang="en-US" sz="2800" baseline="-25000" dirty="0" err="1"/>
              <a:t>V+V</a:t>
            </a:r>
            <a:r>
              <a:rPr lang="en-US" sz="2800" baseline="-25000" dirty="0" err="1">
                <a:solidFill>
                  <a:srgbClr val="0070C0"/>
                </a:solidFill>
              </a:rPr>
              <a:t>O</a:t>
            </a:r>
            <a:r>
              <a:rPr lang="en-US" sz="2800" baseline="-25000" dirty="0" err="1"/>
              <a:t>O+V</a:t>
            </a:r>
            <a:r>
              <a:rPr lang="en-US" sz="2800" baseline="-25000" dirty="0" err="1">
                <a:solidFill>
                  <a:srgbClr val="0070C0"/>
                </a:solidFill>
              </a:rPr>
              <a:t>O</a:t>
            </a:r>
            <a:r>
              <a:rPr lang="en-US" sz="2800" baseline="-25000" dirty="0" err="1"/>
              <a:t>V</a:t>
            </a:r>
            <a:r>
              <a:rPr lang="en-US" sz="2800" dirty="0"/>
              <a:t> / (</a:t>
            </a:r>
            <a:r>
              <a:rPr lang="en-US" sz="2800" dirty="0" err="1"/>
              <a:t>Match</a:t>
            </a:r>
            <a:r>
              <a:rPr lang="en-US" sz="2800" baseline="-25000" dirty="0" err="1"/>
              <a:t>OO</a:t>
            </a:r>
            <a:r>
              <a:rPr lang="en-US" sz="2800" baseline="-25000" dirty="0" err="1">
                <a:solidFill>
                  <a:srgbClr val="00B050"/>
                </a:solidFill>
              </a:rPr>
              <a:t>O</a:t>
            </a:r>
            <a:r>
              <a:rPr lang="en-US" sz="2800" baseline="-25000" dirty="0" err="1"/>
              <a:t>+OV</a:t>
            </a:r>
            <a:r>
              <a:rPr lang="en-US" sz="2800" baseline="-25000" dirty="0" err="1">
                <a:solidFill>
                  <a:srgbClr val="00B050"/>
                </a:solidFill>
              </a:rPr>
              <a:t>O</a:t>
            </a:r>
            <a:r>
              <a:rPr lang="en-US" sz="2800" baseline="-25000" dirty="0" err="1"/>
              <a:t>+VO</a:t>
            </a:r>
            <a:r>
              <a:rPr lang="en-US" sz="2800" baseline="-25000" dirty="0" err="1">
                <a:solidFill>
                  <a:srgbClr val="00B050"/>
                </a:solidFill>
              </a:rPr>
              <a:t>O</a:t>
            </a:r>
            <a:r>
              <a:rPr lang="en-US" sz="2800" baseline="-25000" dirty="0" err="1"/>
              <a:t>+VV</a:t>
            </a:r>
            <a:r>
              <a:rPr lang="en-US" sz="2800" baseline="-25000" dirty="0" err="1">
                <a:solidFill>
                  <a:srgbClr val="00B050"/>
                </a:solidFill>
              </a:rPr>
              <a:t>O</a:t>
            </a:r>
            <a:r>
              <a:rPr lang="en-US" sz="2800" dirty="0"/>
              <a:t> / PES</a:t>
            </a:r>
            <a:r>
              <a:rPr lang="en-US" sz="2800" baseline="-25000" dirty="0"/>
              <a:t>OO</a:t>
            </a:r>
            <a:r>
              <a:rPr lang="en-US" sz="2800" baseline="-25000" dirty="0">
                <a:solidFill>
                  <a:srgbClr val="00B050"/>
                </a:solidFill>
              </a:rPr>
              <a:t>O</a:t>
            </a:r>
            <a:r>
              <a:rPr lang="en-US" sz="2800" baseline="-25000" dirty="0"/>
              <a:t>+OV</a:t>
            </a:r>
            <a:r>
              <a:rPr lang="en-US" sz="2800" baseline="-25000" dirty="0">
                <a:solidFill>
                  <a:srgbClr val="00B050"/>
                </a:solidFill>
              </a:rPr>
              <a:t>O</a:t>
            </a:r>
            <a:r>
              <a:rPr lang="en-US" sz="2800" baseline="-25000" dirty="0"/>
              <a:t>+VO</a:t>
            </a:r>
            <a:r>
              <a:rPr lang="en-US" sz="2800" baseline="-25000" dirty="0">
                <a:solidFill>
                  <a:srgbClr val="00B050"/>
                </a:solidFill>
              </a:rPr>
              <a:t>O</a:t>
            </a:r>
            <a:r>
              <a:rPr lang="en-US" sz="2800" baseline="-25000" dirty="0"/>
              <a:t>+VV</a:t>
            </a:r>
            <a:r>
              <a:rPr lang="en-US" sz="2800" baseline="-25000" dirty="0">
                <a:solidFill>
                  <a:srgbClr val="00B050"/>
                </a:solidFill>
              </a:rPr>
              <a:t>O</a:t>
            </a:r>
            <a:r>
              <a:rPr lang="en-US" sz="2800" dirty="0"/>
              <a:t>)</a:t>
            </a:r>
          </a:p>
          <a:p>
            <a:pPr marL="514350" indent="-514350">
              <a:buFont typeface="+mj-lt"/>
              <a:buAutoNum type="arabicPeriod"/>
            </a:pPr>
            <a:endParaRPr lang="en-US" sz="2800" dirty="0"/>
          </a:p>
          <a:p>
            <a:pPr marL="0" indent="0">
              <a:buNone/>
            </a:pPr>
            <a:r>
              <a:rPr lang="en-US" sz="2800" dirty="0"/>
              <a:t>True occupied population size</a:t>
            </a:r>
          </a:p>
          <a:p>
            <a:pPr marL="0" indent="0">
              <a:buNone/>
            </a:pPr>
            <a:r>
              <a:rPr lang="en-US" sz="2800" dirty="0"/>
              <a:t>	= </a:t>
            </a:r>
            <a:r>
              <a:rPr lang="en-US" sz="2800" dirty="0" err="1"/>
              <a:t>N</a:t>
            </a:r>
            <a:r>
              <a:rPr lang="en-US" sz="2800" baseline="-25000" dirty="0" err="1">
                <a:solidFill>
                  <a:srgbClr val="FF0000"/>
                </a:solidFill>
              </a:rPr>
              <a:t>O</a:t>
            </a:r>
            <a:r>
              <a:rPr lang="en-US" sz="2800" baseline="-25000" dirty="0" err="1"/>
              <a:t>OO</a:t>
            </a:r>
            <a:r>
              <a:rPr lang="en-US" sz="2800" dirty="0"/>
              <a:t> + </a:t>
            </a:r>
            <a:r>
              <a:rPr lang="en-US" sz="2800" dirty="0" err="1"/>
              <a:t>N</a:t>
            </a:r>
            <a:r>
              <a:rPr lang="en-US" sz="2800" baseline="-25000" dirty="0" err="1">
                <a:solidFill>
                  <a:srgbClr val="FF0000"/>
                </a:solidFill>
              </a:rPr>
              <a:t>O</a:t>
            </a:r>
            <a:r>
              <a:rPr lang="en-US" sz="2800" baseline="-25000" dirty="0" err="1"/>
              <a:t>OV</a:t>
            </a:r>
            <a:r>
              <a:rPr lang="en-US" sz="2800" dirty="0"/>
              <a:t> + N</a:t>
            </a:r>
            <a:r>
              <a:rPr lang="en-US" sz="2800" baseline="-25000" dirty="0">
                <a:solidFill>
                  <a:srgbClr val="FF0000"/>
                </a:solidFill>
              </a:rPr>
              <a:t>O</a:t>
            </a:r>
            <a:r>
              <a:rPr lang="en-US" sz="2800" baseline="-25000" dirty="0"/>
              <a:t>VO</a:t>
            </a:r>
            <a:r>
              <a:rPr lang="en-US" sz="2800" dirty="0"/>
              <a:t> + </a:t>
            </a:r>
            <a:r>
              <a:rPr lang="en-US" sz="2800" dirty="0" err="1"/>
              <a:t>N</a:t>
            </a:r>
            <a:r>
              <a:rPr lang="en-US" sz="2800" baseline="-25000" dirty="0" err="1">
                <a:solidFill>
                  <a:srgbClr val="FF0000"/>
                </a:solidFill>
              </a:rPr>
              <a:t>O</a:t>
            </a:r>
            <a:r>
              <a:rPr lang="en-US" sz="2800" baseline="-25000" dirty="0" err="1"/>
              <a:t>VV</a:t>
            </a:r>
            <a:endParaRPr lang="en-US" sz="2800" dirty="0"/>
          </a:p>
          <a:p>
            <a:pPr marL="285750" indent="-514350" algn="l" rtl="0" eaLnBrk="1" fontAlgn="t" latinLnBrk="0" hangingPunct="1">
              <a:spcBef>
                <a:spcPts val="0"/>
              </a:spcBef>
              <a:spcAft>
                <a:spcPts val="0"/>
              </a:spcAft>
              <a:buFont typeface="+mj-lt"/>
              <a:buAutoNum type="arabicPeriod"/>
            </a:pPr>
            <a:endParaRPr lang="en-US" sz="2800" b="0" i="0" u="none" strike="noStrike" dirty="0">
              <a:effectLst/>
            </a:endParaRPr>
          </a:p>
          <a:p>
            <a:endParaRPr lang="en-US" dirty="0"/>
          </a:p>
        </p:txBody>
      </p:sp>
      <p:sp>
        <p:nvSpPr>
          <p:cNvPr id="5" name="Slide Number Placeholder 4">
            <a:extLst>
              <a:ext uri="{FF2B5EF4-FFF2-40B4-BE49-F238E27FC236}">
                <a16:creationId xmlns:a16="http://schemas.microsoft.com/office/drawing/2014/main" id="{85A181F1-304C-956D-D360-D05C601B51F5}"/>
              </a:ext>
            </a:extLst>
          </p:cNvPr>
          <p:cNvSpPr>
            <a:spLocks noGrp="1"/>
          </p:cNvSpPr>
          <p:nvPr>
            <p:ph type="sldNum" sz="quarter" idx="12"/>
          </p:nvPr>
        </p:nvSpPr>
        <p:spPr/>
        <p:txBody>
          <a:bodyPr/>
          <a:lstStyle/>
          <a:p>
            <a:fld id="{FC63ECC8-719A-498E-B101-491B6A35558E}" type="slidenum">
              <a:rPr lang="en-US" smtClean="0"/>
              <a:t>36</a:t>
            </a:fld>
            <a:endParaRPr lang="en-US"/>
          </a:p>
        </p:txBody>
      </p:sp>
      <p:graphicFrame>
        <p:nvGraphicFramePr>
          <p:cNvPr id="6" name="Table 6">
            <a:extLst>
              <a:ext uri="{FF2B5EF4-FFF2-40B4-BE49-F238E27FC236}">
                <a16:creationId xmlns:a16="http://schemas.microsoft.com/office/drawing/2014/main" id="{FDB82F7F-AD99-DF3C-FA8B-7B70C433912C}"/>
              </a:ext>
            </a:extLst>
          </p:cNvPr>
          <p:cNvGraphicFramePr>
            <a:graphicFrameLocks noGrp="1"/>
          </p:cNvGraphicFramePr>
          <p:nvPr>
            <p:extLst>
              <p:ext uri="{D42A27DB-BD31-4B8C-83A1-F6EECF244321}">
                <p14:modId xmlns:p14="http://schemas.microsoft.com/office/powerpoint/2010/main" val="1607477068"/>
              </p:ext>
            </p:extLst>
          </p:nvPr>
        </p:nvGraphicFramePr>
        <p:xfrm>
          <a:off x="6096000" y="898525"/>
          <a:ext cx="5486400" cy="1854200"/>
        </p:xfrm>
        <a:graphic>
          <a:graphicData uri="http://schemas.openxmlformats.org/drawingml/2006/table">
            <a:tbl>
              <a:tblPr firstRow="1" bandRow="1">
                <a:tableStyleId>{2D5ABB26-0587-4C30-8999-92F81FD0307C}</a:tableStyleId>
              </a:tblPr>
              <a:tblGrid>
                <a:gridCol w="1280160">
                  <a:extLst>
                    <a:ext uri="{9D8B030D-6E8A-4147-A177-3AD203B41FA5}">
                      <a16:colId xmlns:a16="http://schemas.microsoft.com/office/drawing/2014/main" val="1975494463"/>
                    </a:ext>
                  </a:extLst>
                </a:gridCol>
                <a:gridCol w="2103120">
                  <a:extLst>
                    <a:ext uri="{9D8B030D-6E8A-4147-A177-3AD203B41FA5}">
                      <a16:colId xmlns:a16="http://schemas.microsoft.com/office/drawing/2014/main" val="3554701008"/>
                    </a:ext>
                  </a:extLst>
                </a:gridCol>
                <a:gridCol w="2103120">
                  <a:extLst>
                    <a:ext uri="{9D8B030D-6E8A-4147-A177-3AD203B41FA5}">
                      <a16:colId xmlns:a16="http://schemas.microsoft.com/office/drawing/2014/main" val="2437720736"/>
                    </a:ext>
                  </a:extLst>
                </a:gridCol>
              </a:tblGrid>
              <a:tr h="370840">
                <a:tc>
                  <a:txBody>
                    <a:bodyPr/>
                    <a:lstStyle/>
                    <a:p>
                      <a:pPr algn="ctr"/>
                      <a:r>
                        <a:rPr lang="en-US" dirty="0">
                          <a:solidFill>
                            <a:schemeClr val="tx1"/>
                          </a:solidFill>
                        </a:rPr>
                        <a:t>Population</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N</a:t>
                      </a:r>
                    </a:p>
                  </a:txBody>
                  <a:tcPr>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P(X1 = O </a:t>
                      </a:r>
                      <a:r>
                        <a:rPr lang="en-US">
                          <a:solidFill>
                            <a:schemeClr val="tx1"/>
                          </a:solidFill>
                        </a:rPr>
                        <a:t>| T = O</a:t>
                      </a:r>
                      <a:r>
                        <a:rPr lang="en-US" dirty="0">
                          <a:solidFill>
                            <a:schemeClr val="tx1"/>
                          </a:solidFill>
                        </a:rPr>
                        <a: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 = Yes | T = O)</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P(T = O)</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P(X1 = V | T = V)</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 = Yes | T = V)</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endParaRPr lang="en-US" dirty="0">
                        <a:solidFill>
                          <a:schemeClr val="tx1"/>
                        </a:solidFill>
                      </a:endParaRP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P(X2 = O | T = O)</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 = Yes | T = O)</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44448771"/>
                  </a:ext>
                </a:extLst>
              </a:tr>
              <a:tr h="370840">
                <a:tc>
                  <a:txBody>
                    <a:bodyPr/>
                    <a:lstStyle/>
                    <a:p>
                      <a:endParaRPr lang="en-US" dirty="0">
                        <a:solidFill>
                          <a:schemeClr val="tx1"/>
                        </a:solidFill>
                      </a:endParaRP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solidFill>
                            <a:schemeClr val="tx1"/>
                          </a:solidFill>
                        </a:rPr>
                        <a:t>P(X2 = V | T = V)</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solidFill>
                            <a:schemeClr val="tx1"/>
                          </a:solidFill>
                        </a:rPr>
                        <a:t>P(P = Yes | T = V)</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spTree>
    <p:extLst>
      <p:ext uri="{BB962C8B-B14F-4D97-AF65-F5344CB8AC3E}">
        <p14:creationId xmlns:p14="http://schemas.microsoft.com/office/powerpoint/2010/main" val="19711486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ED20D-7BE5-2F88-35C6-0226C2B60AFA}"/>
              </a:ext>
            </a:extLst>
          </p:cNvPr>
          <p:cNvSpPr>
            <a:spLocks noGrp="1"/>
          </p:cNvSpPr>
          <p:nvPr>
            <p:ph type="title"/>
          </p:nvPr>
        </p:nvSpPr>
        <p:spPr/>
        <p:txBody>
          <a:bodyPr/>
          <a:lstStyle/>
          <a:p>
            <a:r>
              <a:rPr lang="en-US" dirty="0"/>
              <a:t>Impact: </a:t>
            </a:r>
            <a:r>
              <a:rPr lang="en-US" dirty="0">
                <a:solidFill>
                  <a:schemeClr val="tx1">
                    <a:lumMod val="50000"/>
                    <a:lumOff val="50000"/>
                  </a:schemeClr>
                </a:solidFill>
              </a:rPr>
              <a:t>What is the effect of measurement error on dual-system estimates?</a:t>
            </a:r>
          </a:p>
        </p:txBody>
      </p:sp>
      <p:sp>
        <p:nvSpPr>
          <p:cNvPr id="3" name="Text Placeholder 2">
            <a:extLst>
              <a:ext uri="{FF2B5EF4-FFF2-40B4-BE49-F238E27FC236}">
                <a16:creationId xmlns:a16="http://schemas.microsoft.com/office/drawing/2014/main" id="{4D6C87CF-5248-D573-9DD8-1956D0BDCAF7}"/>
              </a:ext>
            </a:extLst>
          </p:cNvPr>
          <p:cNvSpPr>
            <a:spLocks noGrp="1"/>
          </p:cNvSpPr>
          <p:nvPr>
            <p:ph type="body" idx="1"/>
          </p:nvPr>
        </p:nvSpPr>
        <p:spPr/>
        <p:txBody>
          <a:bodyPr/>
          <a:lstStyle/>
          <a:p>
            <a:endParaRPr lang="en-US"/>
          </a:p>
        </p:txBody>
      </p:sp>
      <p:sp>
        <p:nvSpPr>
          <p:cNvPr id="5" name="Slide Number Placeholder 4">
            <a:extLst>
              <a:ext uri="{FF2B5EF4-FFF2-40B4-BE49-F238E27FC236}">
                <a16:creationId xmlns:a16="http://schemas.microsoft.com/office/drawing/2014/main" id="{C7120437-73EE-8EA0-205D-A1C6D104B1D5}"/>
              </a:ext>
            </a:extLst>
          </p:cNvPr>
          <p:cNvSpPr>
            <a:spLocks noGrp="1"/>
          </p:cNvSpPr>
          <p:nvPr>
            <p:ph type="sldNum" sz="quarter" idx="12"/>
          </p:nvPr>
        </p:nvSpPr>
        <p:spPr/>
        <p:txBody>
          <a:bodyPr/>
          <a:lstStyle/>
          <a:p>
            <a:fld id="{FC63ECC8-719A-498E-B101-491B6A35558E}" type="slidenum">
              <a:rPr lang="en-US" smtClean="0"/>
              <a:t>37</a:t>
            </a:fld>
            <a:endParaRPr lang="en-US"/>
          </a:p>
        </p:txBody>
      </p:sp>
    </p:spTree>
    <p:extLst>
      <p:ext uri="{BB962C8B-B14F-4D97-AF65-F5344CB8AC3E}">
        <p14:creationId xmlns:p14="http://schemas.microsoft.com/office/powerpoint/2010/main" val="39825114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4901B-B697-44BB-5375-23E216BF19CB}"/>
              </a:ext>
            </a:extLst>
          </p:cNvPr>
          <p:cNvSpPr>
            <a:spLocks noGrp="1"/>
          </p:cNvSpPr>
          <p:nvPr>
            <p:ph type="title"/>
          </p:nvPr>
        </p:nvSpPr>
        <p:spPr/>
        <p:txBody>
          <a:bodyPr/>
          <a:lstStyle/>
          <a:p>
            <a:r>
              <a:rPr lang="en-US" sz="4400" dirty="0"/>
              <a:t>Examples: Equal Catchability (M</a:t>
            </a:r>
            <a:r>
              <a:rPr lang="en-US" sz="4400" baseline="-25000" dirty="0"/>
              <a:t>0</a:t>
            </a:r>
            <a:r>
              <a:rPr lang="en-US" sz="4400" dirty="0"/>
              <a:t>)</a:t>
            </a:r>
            <a:endParaRPr lang="en-US" dirty="0"/>
          </a:p>
        </p:txBody>
      </p:sp>
      <p:sp>
        <p:nvSpPr>
          <p:cNvPr id="3" name="Content Placeholder 2">
            <a:extLst>
              <a:ext uri="{FF2B5EF4-FFF2-40B4-BE49-F238E27FC236}">
                <a16:creationId xmlns:a16="http://schemas.microsoft.com/office/drawing/2014/main" id="{919448A6-D597-462F-0930-D0B7C6C59D26}"/>
              </a:ext>
            </a:extLst>
          </p:cNvPr>
          <p:cNvSpPr>
            <a:spLocks noGrp="1"/>
          </p:cNvSpPr>
          <p:nvPr>
            <p:ph idx="1"/>
          </p:nvPr>
        </p:nvSpPr>
        <p:spPr/>
        <p:txBody>
          <a:bodyPr/>
          <a:lstStyle/>
          <a:p>
            <a:endParaRPr lang="en-US" dirty="0"/>
          </a:p>
          <a:p>
            <a:endParaRPr lang="en-US" dirty="0"/>
          </a:p>
          <a:p>
            <a:pPr lvl="1"/>
            <a:endParaRPr lang="en-US" dirty="0"/>
          </a:p>
        </p:txBody>
      </p:sp>
      <p:sp>
        <p:nvSpPr>
          <p:cNvPr id="5" name="Slide Number Placeholder 4">
            <a:extLst>
              <a:ext uri="{FF2B5EF4-FFF2-40B4-BE49-F238E27FC236}">
                <a16:creationId xmlns:a16="http://schemas.microsoft.com/office/drawing/2014/main" id="{459E5E35-7944-38A7-2A96-6FA2A7520CC5}"/>
              </a:ext>
            </a:extLst>
          </p:cNvPr>
          <p:cNvSpPr>
            <a:spLocks noGrp="1"/>
          </p:cNvSpPr>
          <p:nvPr>
            <p:ph type="sldNum" sz="quarter" idx="12"/>
          </p:nvPr>
        </p:nvSpPr>
        <p:spPr/>
        <p:txBody>
          <a:bodyPr/>
          <a:lstStyle/>
          <a:p>
            <a:fld id="{FC63ECC8-719A-498E-B101-491B6A35558E}" type="slidenum">
              <a:rPr lang="en-US" smtClean="0"/>
              <a:t>38</a:t>
            </a:fld>
            <a:endParaRPr lang="en-US"/>
          </a:p>
        </p:txBody>
      </p:sp>
      <p:graphicFrame>
        <p:nvGraphicFramePr>
          <p:cNvPr id="7" name="Table 6">
            <a:extLst>
              <a:ext uri="{FF2B5EF4-FFF2-40B4-BE49-F238E27FC236}">
                <a16:creationId xmlns:a16="http://schemas.microsoft.com/office/drawing/2014/main" id="{8BD0817D-0F21-981A-56E9-0E84A098F69A}"/>
              </a:ext>
            </a:extLst>
          </p:cNvPr>
          <p:cNvGraphicFramePr>
            <a:graphicFrameLocks noGrp="1"/>
          </p:cNvGraphicFramePr>
          <p:nvPr>
            <p:extLst>
              <p:ext uri="{D42A27DB-BD31-4B8C-83A1-F6EECF244321}">
                <p14:modId xmlns:p14="http://schemas.microsoft.com/office/powerpoint/2010/main" val="2987057701"/>
              </p:ext>
            </p:extLst>
          </p:nvPr>
        </p:nvGraphicFramePr>
        <p:xfrm>
          <a:off x="838200" y="1579880"/>
          <a:ext cx="4389120" cy="184912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3554701008"/>
                    </a:ext>
                  </a:extLst>
                </a:gridCol>
                <a:gridCol w="2194560">
                  <a:extLst>
                    <a:ext uri="{9D8B030D-6E8A-4147-A177-3AD203B41FA5}">
                      <a16:colId xmlns:a16="http://schemas.microsoft.com/office/drawing/2014/main" val="2437720736"/>
                    </a:ext>
                  </a:extLst>
                </a:gridCol>
              </a:tblGrid>
              <a:tr h="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P(X1=V | T=O)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a:t>
                      </a:r>
                      <a:r>
                        <a:rPr lang="en-US" b="1" dirty="0">
                          <a:solidFill>
                            <a:srgbClr val="0070C0"/>
                          </a:solidFill>
                        </a:rPr>
                        <a:t>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P(X1=O | T=V)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a:t>
                      </a:r>
                      <a:r>
                        <a:rPr lang="en-US" b="1" dirty="0">
                          <a:solidFill>
                            <a:srgbClr val="0070C0"/>
                          </a:solidFill>
                        </a:rPr>
                        <a:t>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a:t>
                      </a:r>
                      <a:r>
                        <a:rPr lang="en-US" b="1" dirty="0">
                          <a:solidFill>
                            <a:srgbClr val="0070C0"/>
                          </a:solidFill>
                        </a:rPr>
                        <a:t>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44448771"/>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a:t>
                      </a:r>
                      <a:r>
                        <a:rPr lang="en-US" b="1" dirty="0">
                          <a:solidFill>
                            <a:srgbClr val="0070C0"/>
                          </a:solidFill>
                        </a:rPr>
                        <a:t>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6" name="Table 5">
            <a:extLst>
              <a:ext uri="{FF2B5EF4-FFF2-40B4-BE49-F238E27FC236}">
                <a16:creationId xmlns:a16="http://schemas.microsoft.com/office/drawing/2014/main" id="{2F1705F3-2FB9-0B75-5CEB-9916ED7D4EEE}"/>
              </a:ext>
            </a:extLst>
          </p:cNvPr>
          <p:cNvGraphicFramePr>
            <a:graphicFrameLocks noGrp="1"/>
          </p:cNvGraphicFramePr>
          <p:nvPr>
            <p:extLst>
              <p:ext uri="{D42A27DB-BD31-4B8C-83A1-F6EECF244321}">
                <p14:modId xmlns:p14="http://schemas.microsoft.com/office/powerpoint/2010/main" val="4139692293"/>
              </p:ext>
            </p:extLst>
          </p:nvPr>
        </p:nvGraphicFramePr>
        <p:xfrm>
          <a:off x="9982200" y="467360"/>
          <a:ext cx="1463040" cy="1112520"/>
        </p:xfrm>
        <a:graphic>
          <a:graphicData uri="http://schemas.openxmlformats.org/drawingml/2006/table">
            <a:tbl>
              <a:tblPr firstRow="1" bandRow="1">
                <a:tableStyleId>{2D5ABB26-0587-4C30-8999-92F81FD0307C}</a:tableStyleId>
              </a:tblPr>
              <a:tblGrid>
                <a:gridCol w="146304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Population</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1" dirty="0">
                          <a:solidFill>
                            <a:srgbClr val="C00000"/>
                          </a:solidFill>
                        </a:rPr>
                        <a:t>200,000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r>
                        <a:rPr lang="en-US" dirty="0">
                          <a:solidFill>
                            <a:schemeClr val="tx1"/>
                          </a:solidFill>
                        </a:rPr>
                        <a:t>P(T=O) = 90%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bl>
          </a:graphicData>
        </a:graphic>
      </p:graphicFrame>
      <p:sp>
        <p:nvSpPr>
          <p:cNvPr id="9" name="TextBox 8">
            <a:extLst>
              <a:ext uri="{FF2B5EF4-FFF2-40B4-BE49-F238E27FC236}">
                <a16:creationId xmlns:a16="http://schemas.microsoft.com/office/drawing/2014/main" id="{FA1AFF9E-0EBF-0164-690C-62E600E4A83E}"/>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19420264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4901B-B697-44BB-5375-23E216BF19CB}"/>
              </a:ext>
            </a:extLst>
          </p:cNvPr>
          <p:cNvSpPr>
            <a:spLocks noGrp="1"/>
          </p:cNvSpPr>
          <p:nvPr>
            <p:ph type="title"/>
          </p:nvPr>
        </p:nvSpPr>
        <p:spPr/>
        <p:txBody>
          <a:bodyPr/>
          <a:lstStyle/>
          <a:p>
            <a:r>
              <a:rPr lang="en-US" sz="4400" dirty="0"/>
              <a:t>Examples: Equal Catchability (M</a:t>
            </a:r>
            <a:r>
              <a:rPr lang="en-US" sz="4400" baseline="-25000" dirty="0"/>
              <a:t>0</a:t>
            </a:r>
            <a:r>
              <a:rPr lang="en-US" sz="4400" dirty="0"/>
              <a:t>)</a:t>
            </a:r>
            <a:endParaRPr lang="en-US" dirty="0"/>
          </a:p>
        </p:txBody>
      </p:sp>
      <p:sp>
        <p:nvSpPr>
          <p:cNvPr id="3" name="Content Placeholder 2">
            <a:extLst>
              <a:ext uri="{FF2B5EF4-FFF2-40B4-BE49-F238E27FC236}">
                <a16:creationId xmlns:a16="http://schemas.microsoft.com/office/drawing/2014/main" id="{919448A6-D597-462F-0930-D0B7C6C59D26}"/>
              </a:ext>
            </a:extLst>
          </p:cNvPr>
          <p:cNvSpPr>
            <a:spLocks noGrp="1"/>
          </p:cNvSpPr>
          <p:nvPr>
            <p:ph idx="1"/>
          </p:nvPr>
        </p:nvSpPr>
        <p:spPr/>
        <p:txBody>
          <a:bodyPr/>
          <a:lstStyle/>
          <a:p>
            <a:endParaRPr lang="en-US" dirty="0"/>
          </a:p>
          <a:p>
            <a:endParaRPr lang="en-US" dirty="0"/>
          </a:p>
          <a:p>
            <a:pPr lvl="1"/>
            <a:endParaRPr lang="en-US" dirty="0"/>
          </a:p>
        </p:txBody>
      </p:sp>
      <p:sp>
        <p:nvSpPr>
          <p:cNvPr id="5" name="Slide Number Placeholder 4">
            <a:extLst>
              <a:ext uri="{FF2B5EF4-FFF2-40B4-BE49-F238E27FC236}">
                <a16:creationId xmlns:a16="http://schemas.microsoft.com/office/drawing/2014/main" id="{459E5E35-7944-38A7-2A96-6FA2A7520CC5}"/>
              </a:ext>
            </a:extLst>
          </p:cNvPr>
          <p:cNvSpPr>
            <a:spLocks noGrp="1"/>
          </p:cNvSpPr>
          <p:nvPr>
            <p:ph type="sldNum" sz="quarter" idx="12"/>
          </p:nvPr>
        </p:nvSpPr>
        <p:spPr/>
        <p:txBody>
          <a:bodyPr/>
          <a:lstStyle/>
          <a:p>
            <a:fld id="{FC63ECC8-719A-498E-B101-491B6A35558E}" type="slidenum">
              <a:rPr lang="en-US" smtClean="0"/>
              <a:t>39</a:t>
            </a:fld>
            <a:endParaRPr lang="en-US"/>
          </a:p>
        </p:txBody>
      </p:sp>
      <p:graphicFrame>
        <p:nvGraphicFramePr>
          <p:cNvPr id="7" name="Table 6">
            <a:extLst>
              <a:ext uri="{FF2B5EF4-FFF2-40B4-BE49-F238E27FC236}">
                <a16:creationId xmlns:a16="http://schemas.microsoft.com/office/drawing/2014/main" id="{8BD0817D-0F21-981A-56E9-0E84A098F69A}"/>
              </a:ext>
            </a:extLst>
          </p:cNvPr>
          <p:cNvGraphicFramePr>
            <a:graphicFrameLocks noGrp="1"/>
          </p:cNvGraphicFramePr>
          <p:nvPr/>
        </p:nvGraphicFramePr>
        <p:xfrm>
          <a:off x="838200" y="1579880"/>
          <a:ext cx="4389120" cy="184912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3554701008"/>
                    </a:ext>
                  </a:extLst>
                </a:gridCol>
                <a:gridCol w="2194560">
                  <a:extLst>
                    <a:ext uri="{9D8B030D-6E8A-4147-A177-3AD203B41FA5}">
                      <a16:colId xmlns:a16="http://schemas.microsoft.com/office/drawing/2014/main" val="2437720736"/>
                    </a:ext>
                  </a:extLst>
                </a:gridCol>
              </a:tblGrid>
              <a:tr h="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P(X1=V | T=O)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P(X1=O | T=V)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44448771"/>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6" name="Table 5">
            <a:extLst>
              <a:ext uri="{FF2B5EF4-FFF2-40B4-BE49-F238E27FC236}">
                <a16:creationId xmlns:a16="http://schemas.microsoft.com/office/drawing/2014/main" id="{2F1705F3-2FB9-0B75-5CEB-9916ED7D4EEE}"/>
              </a:ext>
            </a:extLst>
          </p:cNvPr>
          <p:cNvGraphicFramePr>
            <a:graphicFrameLocks noGrp="1"/>
          </p:cNvGraphicFramePr>
          <p:nvPr/>
        </p:nvGraphicFramePr>
        <p:xfrm>
          <a:off x="9982200" y="467360"/>
          <a:ext cx="1463040" cy="1112520"/>
        </p:xfrm>
        <a:graphic>
          <a:graphicData uri="http://schemas.openxmlformats.org/drawingml/2006/table">
            <a:tbl>
              <a:tblPr firstRow="1" bandRow="1">
                <a:tableStyleId>{2D5ABB26-0587-4C30-8999-92F81FD0307C}</a:tableStyleId>
              </a:tblPr>
              <a:tblGrid>
                <a:gridCol w="146304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Population</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1" dirty="0">
                          <a:solidFill>
                            <a:srgbClr val="C00000"/>
                          </a:solidFill>
                        </a:rPr>
                        <a:t>200,000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r>
                        <a:rPr lang="en-US" dirty="0">
                          <a:solidFill>
                            <a:schemeClr val="tx1"/>
                          </a:solidFill>
                        </a:rPr>
                        <a:t>P(T=O) = 90%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bl>
          </a:graphicData>
        </a:graphic>
      </p:graphicFrame>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F7D13AD-7511-D7BC-3DA1-A2F51864EE9F}"/>
                  </a:ext>
                </a:extLst>
              </p:cNvPr>
              <p:cNvSpPr txBox="1"/>
              <p:nvPr/>
            </p:nvSpPr>
            <p:spPr>
              <a:xfrm>
                <a:off x="3587833" y="3623459"/>
                <a:ext cx="5016334" cy="2359044"/>
              </a:xfrm>
              <a:prstGeom prst="rect">
                <a:avLst/>
              </a:prstGeom>
              <a:noFill/>
            </p:spPr>
            <p:txBody>
              <a:bodyPr wrap="square">
                <a:spAutoFit/>
              </a:bodyPr>
              <a:lstStyle/>
              <a:p>
                <a:pPr marL="0" indent="0">
                  <a:buNone/>
                </a:pPr>
                <a14:m>
                  <m:oMathPara xmlns:m="http://schemas.openxmlformats.org/officeDocument/2006/math">
                    <m:oMathParaPr>
                      <m:jc m:val="center"/>
                    </m:oMathParaPr>
                    <m:oMath xmlns:m="http://schemas.openxmlformats.org/officeDocument/2006/math">
                      <m:sSub>
                        <m:sSubPr>
                          <m:ctrlPr>
                            <a:rPr lang="en-US" sz="5400" b="0" i="1" smtClean="0">
                              <a:latin typeface="Cambria Math" panose="02040503050406030204" pitchFamily="18" charset="0"/>
                            </a:rPr>
                          </m:ctrlPr>
                        </m:sSubPr>
                        <m:e>
                          <m:acc>
                            <m:accPr>
                              <m:chr m:val="̂"/>
                              <m:ctrlPr>
                                <a:rPr lang="en-US" sz="5400" b="0" i="1" smtClean="0">
                                  <a:latin typeface="Cambria Math" panose="02040503050406030204" pitchFamily="18" charset="0"/>
                                </a:rPr>
                              </m:ctrlPr>
                            </m:accPr>
                            <m:e>
                              <m:r>
                                <a:rPr lang="en-US" sz="5400" i="1">
                                  <a:latin typeface="Cambria Math" panose="02040503050406030204" pitchFamily="18" charset="0"/>
                                </a:rPr>
                                <m:t>𝑁</m:t>
                              </m:r>
                            </m:e>
                          </m:acc>
                        </m:e>
                        <m:sub>
                          <m:r>
                            <a:rPr lang="en-US" sz="5400" b="0" i="1" smtClean="0">
                              <a:latin typeface="Cambria Math" panose="02040503050406030204" pitchFamily="18" charset="0"/>
                            </a:rPr>
                            <m:t>𝑂</m:t>
                          </m:r>
                        </m:sub>
                      </m:sSub>
                      <m:r>
                        <a:rPr lang="en-US" sz="5400" b="0" i="1" smtClean="0">
                          <a:latin typeface="Cambria Math" panose="02040503050406030204" pitchFamily="18" charset="0"/>
                        </a:rPr>
                        <m:t>=</m:t>
                      </m:r>
                      <m:f>
                        <m:fPr>
                          <m:ctrlPr>
                            <a:rPr lang="en-US" sz="5400" b="0" i="1" smtClean="0">
                              <a:latin typeface="Cambria Math" panose="02040503050406030204" pitchFamily="18" charset="0"/>
                            </a:rPr>
                          </m:ctrlPr>
                        </m:fPr>
                        <m:num>
                          <m:sSub>
                            <m:sSubPr>
                              <m:ctrlPr>
                                <a:rPr lang="en-US" sz="5400" b="0" i="1" smtClean="0">
                                  <a:latin typeface="Cambria Math" panose="02040503050406030204" pitchFamily="18" charset="0"/>
                                </a:rPr>
                              </m:ctrlPr>
                            </m:sSubPr>
                            <m:e>
                              <m:r>
                                <a:rPr lang="en-US" sz="5400" b="0" i="1" smtClean="0">
                                  <a:latin typeface="Cambria Math" panose="02040503050406030204" pitchFamily="18" charset="0"/>
                                </a:rPr>
                                <m:t>𝐶</m:t>
                              </m:r>
                            </m:e>
                            <m:sub>
                              <m:r>
                                <a:rPr lang="en-US" sz="5400" b="0" i="1" smtClean="0">
                                  <a:latin typeface="Cambria Math" panose="02040503050406030204" pitchFamily="18" charset="0"/>
                                </a:rPr>
                                <m:t>.</m:t>
                              </m:r>
                              <m:r>
                                <a:rPr lang="en-US" sz="5400" b="0" i="1" smtClean="0">
                                  <a:latin typeface="Cambria Math" panose="02040503050406030204" pitchFamily="18" charset="0"/>
                                </a:rPr>
                                <m:t>𝑂</m:t>
                              </m:r>
                              <m:r>
                                <a:rPr lang="en-US" sz="5400" b="0" i="1" smtClean="0">
                                  <a:latin typeface="Cambria Math" panose="02040503050406030204" pitchFamily="18" charset="0"/>
                                </a:rPr>
                                <m:t>.</m:t>
                              </m:r>
                            </m:sub>
                          </m:sSub>
                        </m:num>
                        <m:den>
                          <m:f>
                            <m:fPr>
                              <m:type m:val="skw"/>
                              <m:ctrlPr>
                                <a:rPr lang="en-US" sz="5400" b="0" i="1" smtClean="0">
                                  <a:latin typeface="Cambria Math" panose="02040503050406030204" pitchFamily="18" charset="0"/>
                                </a:rPr>
                              </m:ctrlPr>
                            </m:fPr>
                            <m:num>
                              <m:sSub>
                                <m:sSubPr>
                                  <m:ctrlPr>
                                    <a:rPr lang="en-US" sz="5400" i="1">
                                      <a:latin typeface="Cambria Math" panose="02040503050406030204" pitchFamily="18" charset="0"/>
                                    </a:rPr>
                                  </m:ctrlPr>
                                </m:sSubPr>
                                <m:e>
                                  <m:r>
                                    <a:rPr lang="en-US" sz="5400" b="0" i="1" smtClean="0">
                                      <a:latin typeface="Cambria Math" panose="02040503050406030204" pitchFamily="18" charset="0"/>
                                    </a:rPr>
                                    <m:t>𝑀</m:t>
                                  </m:r>
                                </m:e>
                                <m:sub>
                                  <m:r>
                                    <a:rPr lang="en-US" sz="5400" i="1">
                                      <a:latin typeface="Cambria Math" panose="02040503050406030204" pitchFamily="18" charset="0"/>
                                    </a:rPr>
                                    <m:t>.</m:t>
                                  </m:r>
                                  <m:r>
                                    <a:rPr lang="en-US" sz="5400" b="0" i="1" smtClean="0">
                                      <a:latin typeface="Cambria Math" panose="02040503050406030204" pitchFamily="18" charset="0"/>
                                    </a:rPr>
                                    <m:t>.</m:t>
                                  </m:r>
                                  <m:r>
                                    <a:rPr lang="en-US" sz="5400" i="1">
                                      <a:latin typeface="Cambria Math" panose="02040503050406030204" pitchFamily="18" charset="0"/>
                                    </a:rPr>
                                    <m:t>𝑂</m:t>
                                  </m:r>
                                </m:sub>
                              </m:sSub>
                            </m:num>
                            <m:den>
                              <m:sSub>
                                <m:sSubPr>
                                  <m:ctrlPr>
                                    <a:rPr lang="en-US" sz="5400" i="1">
                                      <a:latin typeface="Cambria Math" panose="02040503050406030204" pitchFamily="18" charset="0"/>
                                    </a:rPr>
                                  </m:ctrlPr>
                                </m:sSubPr>
                                <m:e>
                                  <m:r>
                                    <a:rPr lang="en-US" sz="5400" b="0" i="1" smtClean="0">
                                      <a:latin typeface="Cambria Math" panose="02040503050406030204" pitchFamily="18" charset="0"/>
                                    </a:rPr>
                                    <m:t>𝑃</m:t>
                                  </m:r>
                                </m:e>
                                <m:sub>
                                  <m:r>
                                    <a:rPr lang="en-US" sz="5400" i="1">
                                      <a:latin typeface="Cambria Math" panose="02040503050406030204" pitchFamily="18" charset="0"/>
                                    </a:rPr>
                                    <m:t>.</m:t>
                                  </m:r>
                                  <m:r>
                                    <a:rPr lang="en-US" sz="5400" b="0" i="1" smtClean="0">
                                      <a:latin typeface="Cambria Math" panose="02040503050406030204" pitchFamily="18" charset="0"/>
                                    </a:rPr>
                                    <m:t>.</m:t>
                                  </m:r>
                                  <m:r>
                                    <a:rPr lang="en-US" sz="5400" i="1">
                                      <a:latin typeface="Cambria Math" panose="02040503050406030204" pitchFamily="18" charset="0"/>
                                    </a:rPr>
                                    <m:t>𝑂</m:t>
                                  </m:r>
                                </m:sub>
                              </m:sSub>
                            </m:den>
                          </m:f>
                        </m:den>
                      </m:f>
                    </m:oMath>
                  </m:oMathPara>
                </a14:m>
                <a:endParaRPr lang="en-US" sz="5400" dirty="0"/>
              </a:p>
            </p:txBody>
          </p:sp>
        </mc:Choice>
        <mc:Fallback xmlns="">
          <p:sp>
            <p:nvSpPr>
              <p:cNvPr id="9" name="TextBox 8">
                <a:extLst>
                  <a:ext uri="{FF2B5EF4-FFF2-40B4-BE49-F238E27FC236}">
                    <a16:creationId xmlns:a16="http://schemas.microsoft.com/office/drawing/2014/main" id="{7F7D13AD-7511-D7BC-3DA1-A2F51864EE9F}"/>
                  </a:ext>
                </a:extLst>
              </p:cNvPr>
              <p:cNvSpPr txBox="1">
                <a:spLocks noRot="1" noChangeAspect="1" noMove="1" noResize="1" noEditPoints="1" noAdjustHandles="1" noChangeArrowheads="1" noChangeShapeType="1" noTextEdit="1"/>
              </p:cNvSpPr>
              <p:nvPr/>
            </p:nvSpPr>
            <p:spPr>
              <a:xfrm>
                <a:off x="3587833" y="3623459"/>
                <a:ext cx="5016334" cy="2359044"/>
              </a:xfrm>
              <a:prstGeom prst="rect">
                <a:avLst/>
              </a:prstGeom>
              <a:blipFill>
                <a:blip r:embed="rId3"/>
                <a:stretch>
                  <a:fillRect/>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CD292864-F0F4-3F62-2686-90B1A9195EAF}"/>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2798450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4</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2197450965"/>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effectLst/>
                        </a:rPr>
                        <a:t>In PES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effectLst/>
                        </a:rPr>
                        <a:t>Vacant</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effectLst/>
                        </a:rPr>
                        <a:t>In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127,700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5,200</a:t>
                      </a:r>
                      <a:endParaRPr lang="en-US" sz="2900" b="0" i="0" u="none" strike="noStrike" dirty="0">
                        <a:solidFill>
                          <a:srgbClr val="00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21,000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153,900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effectLst/>
                        </a:rPr>
                        <a:t>Vacant</a:t>
                      </a:r>
                      <a:endParaRPr lang="en-US" sz="2600" dirty="0"/>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6,200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6,200</a:t>
                      </a:r>
                      <a:endParaRPr lang="en-US" sz="2900" b="0" i="0" u="none" strike="noStrike" dirty="0">
                        <a:solidFill>
                          <a:srgbClr val="00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3,900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16,300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effectLst/>
                        </a:rPr>
                        <a:t>Out of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effectLst/>
                        </a:rPr>
                        <a:t>3,500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2,000</a:t>
                      </a:r>
                      <a:endParaRPr lang="en-US" sz="2900" b="0" i="0" u="none" strike="noStrike" dirty="0">
                        <a:solidFill>
                          <a:srgbClr val="FF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13,400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10189586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4901B-B697-44BB-5375-23E216BF19CB}"/>
              </a:ext>
            </a:extLst>
          </p:cNvPr>
          <p:cNvSpPr>
            <a:spLocks noGrp="1"/>
          </p:cNvSpPr>
          <p:nvPr>
            <p:ph type="title"/>
          </p:nvPr>
        </p:nvSpPr>
        <p:spPr/>
        <p:txBody>
          <a:bodyPr/>
          <a:lstStyle/>
          <a:p>
            <a:r>
              <a:rPr lang="en-US" sz="4400" dirty="0"/>
              <a:t>Examples: Equal Catchability (M</a:t>
            </a:r>
            <a:r>
              <a:rPr lang="en-US" sz="4400" baseline="-25000" dirty="0"/>
              <a:t>0</a:t>
            </a:r>
            <a:r>
              <a:rPr lang="en-US" sz="4400" dirty="0"/>
              <a:t>)</a:t>
            </a:r>
            <a:endParaRPr lang="en-US" dirty="0"/>
          </a:p>
        </p:txBody>
      </p:sp>
      <p:sp>
        <p:nvSpPr>
          <p:cNvPr id="3" name="Content Placeholder 2">
            <a:extLst>
              <a:ext uri="{FF2B5EF4-FFF2-40B4-BE49-F238E27FC236}">
                <a16:creationId xmlns:a16="http://schemas.microsoft.com/office/drawing/2014/main" id="{919448A6-D597-462F-0930-D0B7C6C59D26}"/>
              </a:ext>
            </a:extLst>
          </p:cNvPr>
          <p:cNvSpPr>
            <a:spLocks noGrp="1"/>
          </p:cNvSpPr>
          <p:nvPr>
            <p:ph idx="1"/>
          </p:nvPr>
        </p:nvSpPr>
        <p:spPr/>
        <p:txBody>
          <a:bodyPr/>
          <a:lstStyle/>
          <a:p>
            <a:endParaRPr lang="en-US" dirty="0"/>
          </a:p>
          <a:p>
            <a:endParaRPr lang="en-US" dirty="0"/>
          </a:p>
          <a:p>
            <a:pPr lvl="1"/>
            <a:endParaRPr lang="en-US" dirty="0"/>
          </a:p>
        </p:txBody>
      </p:sp>
      <p:sp>
        <p:nvSpPr>
          <p:cNvPr id="5" name="Slide Number Placeholder 4">
            <a:extLst>
              <a:ext uri="{FF2B5EF4-FFF2-40B4-BE49-F238E27FC236}">
                <a16:creationId xmlns:a16="http://schemas.microsoft.com/office/drawing/2014/main" id="{459E5E35-7944-38A7-2A96-6FA2A7520CC5}"/>
              </a:ext>
            </a:extLst>
          </p:cNvPr>
          <p:cNvSpPr>
            <a:spLocks noGrp="1"/>
          </p:cNvSpPr>
          <p:nvPr>
            <p:ph type="sldNum" sz="quarter" idx="12"/>
          </p:nvPr>
        </p:nvSpPr>
        <p:spPr/>
        <p:txBody>
          <a:bodyPr/>
          <a:lstStyle/>
          <a:p>
            <a:fld id="{FC63ECC8-719A-498E-B101-491B6A35558E}" type="slidenum">
              <a:rPr lang="en-US" smtClean="0"/>
              <a:t>40</a:t>
            </a:fld>
            <a:endParaRPr lang="en-US"/>
          </a:p>
        </p:txBody>
      </p:sp>
      <p:graphicFrame>
        <p:nvGraphicFramePr>
          <p:cNvPr id="7" name="Table 6">
            <a:extLst>
              <a:ext uri="{FF2B5EF4-FFF2-40B4-BE49-F238E27FC236}">
                <a16:creationId xmlns:a16="http://schemas.microsoft.com/office/drawing/2014/main" id="{8BD0817D-0F21-981A-56E9-0E84A098F69A}"/>
              </a:ext>
            </a:extLst>
          </p:cNvPr>
          <p:cNvGraphicFramePr>
            <a:graphicFrameLocks noGrp="1"/>
          </p:cNvGraphicFramePr>
          <p:nvPr/>
        </p:nvGraphicFramePr>
        <p:xfrm>
          <a:off x="838200" y="1579880"/>
          <a:ext cx="4389120" cy="184912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3554701008"/>
                    </a:ext>
                  </a:extLst>
                </a:gridCol>
                <a:gridCol w="2194560">
                  <a:extLst>
                    <a:ext uri="{9D8B030D-6E8A-4147-A177-3AD203B41FA5}">
                      <a16:colId xmlns:a16="http://schemas.microsoft.com/office/drawing/2014/main" val="2437720736"/>
                    </a:ext>
                  </a:extLst>
                </a:gridCol>
              </a:tblGrid>
              <a:tr h="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P(X1=V | T=O)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P(X1=O | T=V)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44448771"/>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6" name="Table 5">
            <a:extLst>
              <a:ext uri="{FF2B5EF4-FFF2-40B4-BE49-F238E27FC236}">
                <a16:creationId xmlns:a16="http://schemas.microsoft.com/office/drawing/2014/main" id="{2F1705F3-2FB9-0B75-5CEB-9916ED7D4EEE}"/>
              </a:ext>
            </a:extLst>
          </p:cNvPr>
          <p:cNvGraphicFramePr>
            <a:graphicFrameLocks noGrp="1"/>
          </p:cNvGraphicFramePr>
          <p:nvPr/>
        </p:nvGraphicFramePr>
        <p:xfrm>
          <a:off x="9982200" y="467360"/>
          <a:ext cx="1463040" cy="1112520"/>
        </p:xfrm>
        <a:graphic>
          <a:graphicData uri="http://schemas.openxmlformats.org/drawingml/2006/table">
            <a:tbl>
              <a:tblPr firstRow="1" bandRow="1">
                <a:tableStyleId>{2D5ABB26-0587-4C30-8999-92F81FD0307C}</a:tableStyleId>
              </a:tblPr>
              <a:tblGrid>
                <a:gridCol w="146304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Population</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1" dirty="0">
                          <a:solidFill>
                            <a:srgbClr val="C00000"/>
                          </a:solidFill>
                        </a:rPr>
                        <a:t>200,000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r>
                        <a:rPr lang="en-US" dirty="0">
                          <a:solidFill>
                            <a:schemeClr val="tx1"/>
                          </a:solidFill>
                        </a:rPr>
                        <a:t>P(T=O) = 90%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bl>
          </a:graphicData>
        </a:graphic>
      </p:graphicFrame>
      <p:graphicFrame>
        <p:nvGraphicFramePr>
          <p:cNvPr id="10" name="Table 9">
            <a:extLst>
              <a:ext uri="{FF2B5EF4-FFF2-40B4-BE49-F238E27FC236}">
                <a16:creationId xmlns:a16="http://schemas.microsoft.com/office/drawing/2014/main" id="{679D0757-2EF6-C293-B655-5A53E4A7B5C8}"/>
              </a:ext>
            </a:extLst>
          </p:cNvPr>
          <p:cNvGraphicFramePr>
            <a:graphicFrameLocks noGrp="1"/>
          </p:cNvGraphicFramePr>
          <p:nvPr>
            <p:extLst>
              <p:ext uri="{D42A27DB-BD31-4B8C-83A1-F6EECF244321}">
                <p14:modId xmlns:p14="http://schemas.microsoft.com/office/powerpoint/2010/main" val="7083771"/>
              </p:ext>
            </p:extLst>
          </p:nvPr>
        </p:nvGraphicFramePr>
        <p:xfrm>
          <a:off x="6096000" y="1579880"/>
          <a:ext cx="3291840" cy="1483360"/>
        </p:xfrm>
        <a:graphic>
          <a:graphicData uri="http://schemas.openxmlformats.org/drawingml/2006/table">
            <a:tbl>
              <a:tblPr firstRow="1" bandRow="1">
                <a:tableStyleId>{2D5ABB26-0587-4C30-8999-92F81FD0307C}</a:tableStyleId>
              </a:tblPr>
              <a:tblGrid>
                <a:gridCol w="1097280">
                  <a:extLst>
                    <a:ext uri="{9D8B030D-6E8A-4147-A177-3AD203B41FA5}">
                      <a16:colId xmlns:a16="http://schemas.microsoft.com/office/drawing/2014/main" val="3554701008"/>
                    </a:ext>
                  </a:extLst>
                </a:gridCol>
                <a:gridCol w="1097280">
                  <a:extLst>
                    <a:ext uri="{9D8B030D-6E8A-4147-A177-3AD203B41FA5}">
                      <a16:colId xmlns:a16="http://schemas.microsoft.com/office/drawing/2014/main" val="2437720736"/>
                    </a:ext>
                  </a:extLst>
                </a:gridCol>
                <a:gridCol w="1097280">
                  <a:extLst>
                    <a:ext uri="{9D8B030D-6E8A-4147-A177-3AD203B41FA5}">
                      <a16:colId xmlns:a16="http://schemas.microsoft.com/office/drawing/2014/main" val="2240126520"/>
                    </a:ext>
                  </a:extLst>
                </a:gridCol>
              </a:tblGrid>
              <a:tr h="370840">
                <a:tc>
                  <a:txBody>
                    <a:bodyPr/>
                    <a:lstStyle/>
                    <a:p>
                      <a:pPr algn="ctr"/>
                      <a:r>
                        <a:rPr lang="en-US" dirty="0">
                          <a:solidFill>
                            <a:schemeClr val="tx1"/>
                          </a:solidFill>
                        </a:rPr>
                        <a:t>Category</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err="1">
                          <a:solidFill>
                            <a:schemeClr val="tx1"/>
                          </a:solidFill>
                        </a:rPr>
                        <a:t>DSE</a:t>
                      </a:r>
                      <a:endParaRPr lang="en-US"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True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Occupied</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endParaRPr lang="en-US" dirty="0">
                        <a:solidFill>
                          <a:schemeClr val="tx1"/>
                        </a:solidFill>
                      </a:endParaRP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endParaRPr lang="en-US" dirty="0">
                        <a:solidFill>
                          <a:schemeClr val="tx1"/>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endParaRPr lang="en-US" dirty="0">
                        <a:solidFill>
                          <a:schemeClr val="tx1"/>
                        </a:solidFill>
                      </a:endParaRP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endParaRPr lang="en-US" dirty="0">
                        <a:solidFill>
                          <a:schemeClr val="tx1"/>
                        </a:solidFill>
                      </a:endParaRP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endParaRPr lang="en-US" dirty="0">
                        <a:solidFill>
                          <a:schemeClr val="tx1"/>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endParaRPr lang="en-US" dirty="0">
                        <a:solidFill>
                          <a:schemeClr val="tx1"/>
                        </a:solidFill>
                      </a:endParaRP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B83F931B-9590-54F5-4857-D6E8F644105D}"/>
                  </a:ext>
                </a:extLst>
              </p:cNvPr>
              <p:cNvSpPr txBox="1"/>
              <p:nvPr/>
            </p:nvSpPr>
            <p:spPr>
              <a:xfrm>
                <a:off x="3587833" y="3623459"/>
                <a:ext cx="5016334" cy="2359044"/>
              </a:xfrm>
              <a:prstGeom prst="rect">
                <a:avLst/>
              </a:prstGeom>
              <a:noFill/>
            </p:spPr>
            <p:txBody>
              <a:bodyPr wrap="square">
                <a:spAutoFit/>
              </a:bodyPr>
              <a:lstStyle/>
              <a:p>
                <a:pPr marL="0" indent="0">
                  <a:buNone/>
                </a:pPr>
                <a14:m>
                  <m:oMathPara xmlns:m="http://schemas.openxmlformats.org/officeDocument/2006/math">
                    <m:oMathParaPr>
                      <m:jc m:val="center"/>
                    </m:oMathParaPr>
                    <m:oMath xmlns:m="http://schemas.openxmlformats.org/officeDocument/2006/math">
                      <m:sSub>
                        <m:sSubPr>
                          <m:ctrlPr>
                            <a:rPr lang="en-US" sz="5400" b="0" i="1" smtClean="0">
                              <a:latin typeface="Cambria Math" panose="02040503050406030204" pitchFamily="18" charset="0"/>
                            </a:rPr>
                          </m:ctrlPr>
                        </m:sSubPr>
                        <m:e>
                          <m:acc>
                            <m:accPr>
                              <m:chr m:val="̂"/>
                              <m:ctrlPr>
                                <a:rPr lang="en-US" sz="5400" b="0" i="1" smtClean="0">
                                  <a:latin typeface="Cambria Math" panose="02040503050406030204" pitchFamily="18" charset="0"/>
                                </a:rPr>
                              </m:ctrlPr>
                            </m:accPr>
                            <m:e>
                              <m:r>
                                <a:rPr lang="en-US" sz="5400" i="1">
                                  <a:latin typeface="Cambria Math" panose="02040503050406030204" pitchFamily="18" charset="0"/>
                                </a:rPr>
                                <m:t>𝑁</m:t>
                              </m:r>
                            </m:e>
                          </m:acc>
                        </m:e>
                        <m:sub>
                          <m:r>
                            <a:rPr lang="en-US" sz="5400" b="0" i="1" smtClean="0">
                              <a:latin typeface="Cambria Math" panose="02040503050406030204" pitchFamily="18" charset="0"/>
                            </a:rPr>
                            <m:t>𝑂</m:t>
                          </m:r>
                        </m:sub>
                      </m:sSub>
                      <m:r>
                        <a:rPr lang="en-US" sz="5400" b="0" i="1" smtClean="0">
                          <a:latin typeface="Cambria Math" panose="02040503050406030204" pitchFamily="18" charset="0"/>
                        </a:rPr>
                        <m:t>=</m:t>
                      </m:r>
                      <m:f>
                        <m:fPr>
                          <m:ctrlPr>
                            <a:rPr lang="en-US" sz="5400" b="0" i="1" smtClean="0">
                              <a:latin typeface="Cambria Math" panose="02040503050406030204" pitchFamily="18" charset="0"/>
                            </a:rPr>
                          </m:ctrlPr>
                        </m:fPr>
                        <m:num>
                          <m:sSub>
                            <m:sSubPr>
                              <m:ctrlPr>
                                <a:rPr lang="en-US" sz="5400" b="0" i="1" smtClean="0">
                                  <a:latin typeface="Cambria Math" panose="02040503050406030204" pitchFamily="18" charset="0"/>
                                </a:rPr>
                              </m:ctrlPr>
                            </m:sSubPr>
                            <m:e>
                              <m:r>
                                <a:rPr lang="en-US" sz="5400" b="0" i="1" smtClean="0">
                                  <a:latin typeface="Cambria Math" panose="02040503050406030204" pitchFamily="18" charset="0"/>
                                </a:rPr>
                                <m:t>𝐶</m:t>
                              </m:r>
                            </m:e>
                            <m:sub>
                              <m:r>
                                <a:rPr lang="en-US" sz="5400" b="0" i="1" smtClean="0">
                                  <a:latin typeface="Cambria Math" panose="02040503050406030204" pitchFamily="18" charset="0"/>
                                </a:rPr>
                                <m:t>.</m:t>
                              </m:r>
                              <m:r>
                                <a:rPr lang="en-US" sz="5400" b="0" i="1" smtClean="0">
                                  <a:latin typeface="Cambria Math" panose="02040503050406030204" pitchFamily="18" charset="0"/>
                                </a:rPr>
                                <m:t>𝑂</m:t>
                              </m:r>
                              <m:r>
                                <a:rPr lang="en-US" sz="5400" b="0" i="1" smtClean="0">
                                  <a:latin typeface="Cambria Math" panose="02040503050406030204" pitchFamily="18" charset="0"/>
                                </a:rPr>
                                <m:t>.</m:t>
                              </m:r>
                            </m:sub>
                          </m:sSub>
                        </m:num>
                        <m:den>
                          <m:f>
                            <m:fPr>
                              <m:type m:val="skw"/>
                              <m:ctrlPr>
                                <a:rPr lang="en-US" sz="5400" b="0" i="1" smtClean="0">
                                  <a:latin typeface="Cambria Math" panose="02040503050406030204" pitchFamily="18" charset="0"/>
                                </a:rPr>
                              </m:ctrlPr>
                            </m:fPr>
                            <m:num>
                              <m:sSub>
                                <m:sSubPr>
                                  <m:ctrlPr>
                                    <a:rPr lang="en-US" sz="5400" i="1">
                                      <a:latin typeface="Cambria Math" panose="02040503050406030204" pitchFamily="18" charset="0"/>
                                    </a:rPr>
                                  </m:ctrlPr>
                                </m:sSubPr>
                                <m:e>
                                  <m:r>
                                    <a:rPr lang="en-US" sz="5400" b="0" i="1" smtClean="0">
                                      <a:latin typeface="Cambria Math" panose="02040503050406030204" pitchFamily="18" charset="0"/>
                                    </a:rPr>
                                    <m:t>𝑀</m:t>
                                  </m:r>
                                </m:e>
                                <m:sub>
                                  <m:r>
                                    <a:rPr lang="en-US" sz="5400" i="1">
                                      <a:latin typeface="Cambria Math" panose="02040503050406030204" pitchFamily="18" charset="0"/>
                                    </a:rPr>
                                    <m:t>.</m:t>
                                  </m:r>
                                  <m:r>
                                    <a:rPr lang="en-US" sz="5400" b="0" i="1" smtClean="0">
                                      <a:latin typeface="Cambria Math" panose="02040503050406030204" pitchFamily="18" charset="0"/>
                                    </a:rPr>
                                    <m:t>.</m:t>
                                  </m:r>
                                  <m:r>
                                    <a:rPr lang="en-US" sz="5400" i="1">
                                      <a:latin typeface="Cambria Math" panose="02040503050406030204" pitchFamily="18" charset="0"/>
                                    </a:rPr>
                                    <m:t>𝑂</m:t>
                                  </m:r>
                                </m:sub>
                              </m:sSub>
                            </m:num>
                            <m:den>
                              <m:sSub>
                                <m:sSubPr>
                                  <m:ctrlPr>
                                    <a:rPr lang="en-US" sz="5400" i="1">
                                      <a:latin typeface="Cambria Math" panose="02040503050406030204" pitchFamily="18" charset="0"/>
                                    </a:rPr>
                                  </m:ctrlPr>
                                </m:sSubPr>
                                <m:e>
                                  <m:r>
                                    <a:rPr lang="en-US" sz="5400" b="0" i="1" smtClean="0">
                                      <a:latin typeface="Cambria Math" panose="02040503050406030204" pitchFamily="18" charset="0"/>
                                    </a:rPr>
                                    <m:t>𝑃</m:t>
                                  </m:r>
                                </m:e>
                                <m:sub>
                                  <m:r>
                                    <a:rPr lang="en-US" sz="5400" i="1">
                                      <a:latin typeface="Cambria Math" panose="02040503050406030204" pitchFamily="18" charset="0"/>
                                    </a:rPr>
                                    <m:t>.</m:t>
                                  </m:r>
                                  <m:r>
                                    <a:rPr lang="en-US" sz="5400" b="0" i="1" smtClean="0">
                                      <a:latin typeface="Cambria Math" panose="02040503050406030204" pitchFamily="18" charset="0"/>
                                    </a:rPr>
                                    <m:t>.</m:t>
                                  </m:r>
                                  <m:r>
                                    <a:rPr lang="en-US" sz="5400" i="1">
                                      <a:latin typeface="Cambria Math" panose="02040503050406030204" pitchFamily="18" charset="0"/>
                                    </a:rPr>
                                    <m:t>𝑂</m:t>
                                  </m:r>
                                </m:sub>
                              </m:sSub>
                            </m:den>
                          </m:f>
                        </m:den>
                      </m:f>
                    </m:oMath>
                  </m:oMathPara>
                </a14:m>
                <a:endParaRPr lang="en-US" sz="5400" dirty="0"/>
              </a:p>
            </p:txBody>
          </p:sp>
        </mc:Choice>
        <mc:Fallback xmlns="">
          <p:sp>
            <p:nvSpPr>
              <p:cNvPr id="8" name="TextBox 7">
                <a:extLst>
                  <a:ext uri="{FF2B5EF4-FFF2-40B4-BE49-F238E27FC236}">
                    <a16:creationId xmlns:a16="http://schemas.microsoft.com/office/drawing/2014/main" id="{B83F931B-9590-54F5-4857-D6E8F644105D}"/>
                  </a:ext>
                </a:extLst>
              </p:cNvPr>
              <p:cNvSpPr txBox="1">
                <a:spLocks noRot="1" noChangeAspect="1" noMove="1" noResize="1" noEditPoints="1" noAdjustHandles="1" noChangeArrowheads="1" noChangeShapeType="1" noTextEdit="1"/>
              </p:cNvSpPr>
              <p:nvPr/>
            </p:nvSpPr>
            <p:spPr>
              <a:xfrm>
                <a:off x="3587833" y="3623459"/>
                <a:ext cx="5016334" cy="2359044"/>
              </a:xfrm>
              <a:prstGeom prst="rect">
                <a:avLst/>
              </a:prstGeom>
              <a:blipFill>
                <a:blip r:embed="rId3"/>
                <a:stretch>
                  <a:fillRect/>
                </a:stretch>
              </a:blipFill>
            </p:spPr>
            <p:txBody>
              <a:bodyPr/>
              <a:lstStyle/>
              <a:p>
                <a:r>
                  <a:rPr lang="en-US">
                    <a:noFill/>
                  </a:rPr>
                  <a:t> </a:t>
                </a:r>
              </a:p>
            </p:txBody>
          </p:sp>
        </mc:Fallback>
      </mc:AlternateContent>
      <p:sp>
        <p:nvSpPr>
          <p:cNvPr id="9" name="TextBox 8">
            <a:extLst>
              <a:ext uri="{FF2B5EF4-FFF2-40B4-BE49-F238E27FC236}">
                <a16:creationId xmlns:a16="http://schemas.microsoft.com/office/drawing/2014/main" id="{6CF5D271-8992-6B8E-AB45-1CFD77D36997}"/>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28352155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4901B-B697-44BB-5375-23E216BF19CB}"/>
              </a:ext>
            </a:extLst>
          </p:cNvPr>
          <p:cNvSpPr>
            <a:spLocks noGrp="1"/>
          </p:cNvSpPr>
          <p:nvPr>
            <p:ph type="title"/>
          </p:nvPr>
        </p:nvSpPr>
        <p:spPr/>
        <p:txBody>
          <a:bodyPr/>
          <a:lstStyle/>
          <a:p>
            <a:r>
              <a:rPr lang="en-US" sz="4400" dirty="0"/>
              <a:t>Examples: Equal Catchability (M</a:t>
            </a:r>
            <a:r>
              <a:rPr lang="en-US" sz="4400" baseline="-25000" dirty="0"/>
              <a:t>0</a:t>
            </a:r>
            <a:r>
              <a:rPr lang="en-US" sz="4400" dirty="0"/>
              <a:t>)</a:t>
            </a:r>
            <a:endParaRPr lang="en-US" dirty="0"/>
          </a:p>
        </p:txBody>
      </p:sp>
      <p:sp>
        <p:nvSpPr>
          <p:cNvPr id="3" name="Content Placeholder 2">
            <a:extLst>
              <a:ext uri="{FF2B5EF4-FFF2-40B4-BE49-F238E27FC236}">
                <a16:creationId xmlns:a16="http://schemas.microsoft.com/office/drawing/2014/main" id="{919448A6-D597-462F-0930-D0B7C6C59D26}"/>
              </a:ext>
            </a:extLst>
          </p:cNvPr>
          <p:cNvSpPr>
            <a:spLocks noGrp="1"/>
          </p:cNvSpPr>
          <p:nvPr>
            <p:ph idx="1"/>
          </p:nvPr>
        </p:nvSpPr>
        <p:spPr/>
        <p:txBody>
          <a:bodyPr/>
          <a:lstStyle/>
          <a:p>
            <a:endParaRPr lang="en-US" dirty="0"/>
          </a:p>
          <a:p>
            <a:endParaRPr lang="en-US" dirty="0"/>
          </a:p>
          <a:p>
            <a:pPr lvl="1"/>
            <a:endParaRPr lang="en-US" dirty="0"/>
          </a:p>
        </p:txBody>
      </p:sp>
      <p:sp>
        <p:nvSpPr>
          <p:cNvPr id="5" name="Slide Number Placeholder 4">
            <a:extLst>
              <a:ext uri="{FF2B5EF4-FFF2-40B4-BE49-F238E27FC236}">
                <a16:creationId xmlns:a16="http://schemas.microsoft.com/office/drawing/2014/main" id="{459E5E35-7944-38A7-2A96-6FA2A7520CC5}"/>
              </a:ext>
            </a:extLst>
          </p:cNvPr>
          <p:cNvSpPr>
            <a:spLocks noGrp="1"/>
          </p:cNvSpPr>
          <p:nvPr>
            <p:ph type="sldNum" sz="quarter" idx="12"/>
          </p:nvPr>
        </p:nvSpPr>
        <p:spPr/>
        <p:txBody>
          <a:bodyPr/>
          <a:lstStyle/>
          <a:p>
            <a:fld id="{FC63ECC8-719A-498E-B101-491B6A35558E}" type="slidenum">
              <a:rPr lang="en-US" smtClean="0"/>
              <a:t>41</a:t>
            </a:fld>
            <a:endParaRPr lang="en-US"/>
          </a:p>
        </p:txBody>
      </p:sp>
      <p:graphicFrame>
        <p:nvGraphicFramePr>
          <p:cNvPr id="7" name="Table 6">
            <a:extLst>
              <a:ext uri="{FF2B5EF4-FFF2-40B4-BE49-F238E27FC236}">
                <a16:creationId xmlns:a16="http://schemas.microsoft.com/office/drawing/2014/main" id="{8BD0817D-0F21-981A-56E9-0E84A098F69A}"/>
              </a:ext>
            </a:extLst>
          </p:cNvPr>
          <p:cNvGraphicFramePr>
            <a:graphicFrameLocks noGrp="1"/>
          </p:cNvGraphicFramePr>
          <p:nvPr/>
        </p:nvGraphicFramePr>
        <p:xfrm>
          <a:off x="838200" y="1579880"/>
          <a:ext cx="4389120" cy="184912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3554701008"/>
                    </a:ext>
                  </a:extLst>
                </a:gridCol>
                <a:gridCol w="2194560">
                  <a:extLst>
                    <a:ext uri="{9D8B030D-6E8A-4147-A177-3AD203B41FA5}">
                      <a16:colId xmlns:a16="http://schemas.microsoft.com/office/drawing/2014/main" val="2437720736"/>
                    </a:ext>
                  </a:extLst>
                </a:gridCol>
              </a:tblGrid>
              <a:tr h="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P(X1=V | T=O)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P(X1=O | T=V)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44448771"/>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6" name="Table 5">
            <a:extLst>
              <a:ext uri="{FF2B5EF4-FFF2-40B4-BE49-F238E27FC236}">
                <a16:creationId xmlns:a16="http://schemas.microsoft.com/office/drawing/2014/main" id="{2F1705F3-2FB9-0B75-5CEB-9916ED7D4EEE}"/>
              </a:ext>
            </a:extLst>
          </p:cNvPr>
          <p:cNvGraphicFramePr>
            <a:graphicFrameLocks noGrp="1"/>
          </p:cNvGraphicFramePr>
          <p:nvPr/>
        </p:nvGraphicFramePr>
        <p:xfrm>
          <a:off x="9982200" y="467360"/>
          <a:ext cx="1463040" cy="1112520"/>
        </p:xfrm>
        <a:graphic>
          <a:graphicData uri="http://schemas.openxmlformats.org/drawingml/2006/table">
            <a:tbl>
              <a:tblPr firstRow="1" bandRow="1">
                <a:tableStyleId>{2D5ABB26-0587-4C30-8999-92F81FD0307C}</a:tableStyleId>
              </a:tblPr>
              <a:tblGrid>
                <a:gridCol w="146304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Population</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1" dirty="0">
                          <a:solidFill>
                            <a:srgbClr val="C00000"/>
                          </a:solidFill>
                        </a:rPr>
                        <a:t>200,000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r>
                        <a:rPr lang="en-US" dirty="0">
                          <a:solidFill>
                            <a:schemeClr val="tx1"/>
                          </a:solidFill>
                        </a:rPr>
                        <a:t>P(T=O) = 90%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bl>
          </a:graphicData>
        </a:graphic>
      </p:graphicFrame>
      <p:graphicFrame>
        <p:nvGraphicFramePr>
          <p:cNvPr id="10" name="Table 9">
            <a:extLst>
              <a:ext uri="{FF2B5EF4-FFF2-40B4-BE49-F238E27FC236}">
                <a16:creationId xmlns:a16="http://schemas.microsoft.com/office/drawing/2014/main" id="{679D0757-2EF6-C293-B655-5A53E4A7B5C8}"/>
              </a:ext>
            </a:extLst>
          </p:cNvPr>
          <p:cNvGraphicFramePr>
            <a:graphicFrameLocks noGrp="1"/>
          </p:cNvGraphicFramePr>
          <p:nvPr>
            <p:extLst>
              <p:ext uri="{D42A27DB-BD31-4B8C-83A1-F6EECF244321}">
                <p14:modId xmlns:p14="http://schemas.microsoft.com/office/powerpoint/2010/main" val="3180773070"/>
              </p:ext>
            </p:extLst>
          </p:nvPr>
        </p:nvGraphicFramePr>
        <p:xfrm>
          <a:off x="6096000" y="1579880"/>
          <a:ext cx="3291840" cy="1483360"/>
        </p:xfrm>
        <a:graphic>
          <a:graphicData uri="http://schemas.openxmlformats.org/drawingml/2006/table">
            <a:tbl>
              <a:tblPr firstRow="1" bandRow="1">
                <a:tableStyleId>{2D5ABB26-0587-4C30-8999-92F81FD0307C}</a:tableStyleId>
              </a:tblPr>
              <a:tblGrid>
                <a:gridCol w="1097280">
                  <a:extLst>
                    <a:ext uri="{9D8B030D-6E8A-4147-A177-3AD203B41FA5}">
                      <a16:colId xmlns:a16="http://schemas.microsoft.com/office/drawing/2014/main" val="3554701008"/>
                    </a:ext>
                  </a:extLst>
                </a:gridCol>
                <a:gridCol w="1097280">
                  <a:extLst>
                    <a:ext uri="{9D8B030D-6E8A-4147-A177-3AD203B41FA5}">
                      <a16:colId xmlns:a16="http://schemas.microsoft.com/office/drawing/2014/main" val="2437720736"/>
                    </a:ext>
                  </a:extLst>
                </a:gridCol>
                <a:gridCol w="1097280">
                  <a:extLst>
                    <a:ext uri="{9D8B030D-6E8A-4147-A177-3AD203B41FA5}">
                      <a16:colId xmlns:a16="http://schemas.microsoft.com/office/drawing/2014/main" val="2240126520"/>
                    </a:ext>
                  </a:extLst>
                </a:gridCol>
              </a:tblGrid>
              <a:tr h="370840">
                <a:tc>
                  <a:txBody>
                    <a:bodyPr/>
                    <a:lstStyle/>
                    <a:p>
                      <a:pPr algn="ctr"/>
                      <a:r>
                        <a:rPr lang="en-US" dirty="0">
                          <a:solidFill>
                            <a:schemeClr val="tx1"/>
                          </a:solidFill>
                        </a:rPr>
                        <a:t>Category</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err="1">
                          <a:solidFill>
                            <a:schemeClr val="tx1"/>
                          </a:solidFill>
                        </a:rPr>
                        <a:t>DSE</a:t>
                      </a:r>
                      <a:endParaRPr lang="en-US"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True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Occupied</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Vacant</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endParaRPr lang="en-US" dirty="0">
                        <a:solidFill>
                          <a:schemeClr val="tx1"/>
                        </a:solidFill>
                      </a:endParaRP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endParaRPr lang="en-US" dirty="0">
                        <a:solidFill>
                          <a:schemeClr val="tx1"/>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endParaRPr lang="en-US" dirty="0">
                        <a:solidFill>
                          <a:schemeClr val="tx1"/>
                        </a:solidFill>
                      </a:endParaRP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B83F931B-9590-54F5-4857-D6E8F644105D}"/>
                  </a:ext>
                </a:extLst>
              </p:cNvPr>
              <p:cNvSpPr txBox="1"/>
              <p:nvPr/>
            </p:nvSpPr>
            <p:spPr>
              <a:xfrm>
                <a:off x="3587833" y="3623459"/>
                <a:ext cx="5016334" cy="2359044"/>
              </a:xfrm>
              <a:prstGeom prst="rect">
                <a:avLst/>
              </a:prstGeom>
              <a:noFill/>
            </p:spPr>
            <p:txBody>
              <a:bodyPr wrap="square">
                <a:spAutoFit/>
              </a:bodyPr>
              <a:lstStyle/>
              <a:p>
                <a:pPr marL="0" indent="0">
                  <a:buNone/>
                </a:pPr>
                <a14:m>
                  <m:oMathPara xmlns:m="http://schemas.openxmlformats.org/officeDocument/2006/math">
                    <m:oMathParaPr>
                      <m:jc m:val="center"/>
                    </m:oMathParaPr>
                    <m:oMath xmlns:m="http://schemas.openxmlformats.org/officeDocument/2006/math">
                      <m:sSub>
                        <m:sSubPr>
                          <m:ctrlPr>
                            <a:rPr lang="en-US" sz="5400" b="0" i="1" smtClean="0">
                              <a:latin typeface="Cambria Math" panose="02040503050406030204" pitchFamily="18" charset="0"/>
                            </a:rPr>
                          </m:ctrlPr>
                        </m:sSubPr>
                        <m:e>
                          <m:acc>
                            <m:accPr>
                              <m:chr m:val="̂"/>
                              <m:ctrlPr>
                                <a:rPr lang="en-US" sz="5400" b="0" i="1" smtClean="0">
                                  <a:latin typeface="Cambria Math" panose="02040503050406030204" pitchFamily="18" charset="0"/>
                                </a:rPr>
                              </m:ctrlPr>
                            </m:accPr>
                            <m:e>
                              <m:r>
                                <a:rPr lang="en-US" sz="5400" i="1">
                                  <a:latin typeface="Cambria Math" panose="02040503050406030204" pitchFamily="18" charset="0"/>
                                </a:rPr>
                                <m:t>𝑁</m:t>
                              </m:r>
                            </m:e>
                          </m:acc>
                        </m:e>
                        <m:sub>
                          <m:r>
                            <a:rPr lang="en-US" sz="5400" b="0" i="1" smtClean="0">
                              <a:latin typeface="Cambria Math" panose="02040503050406030204" pitchFamily="18" charset="0"/>
                            </a:rPr>
                            <m:t>𝑂</m:t>
                          </m:r>
                        </m:sub>
                      </m:sSub>
                      <m:r>
                        <a:rPr lang="en-US" sz="5400" b="0" i="1" smtClean="0">
                          <a:latin typeface="Cambria Math" panose="02040503050406030204" pitchFamily="18" charset="0"/>
                        </a:rPr>
                        <m:t>=</m:t>
                      </m:r>
                      <m:f>
                        <m:fPr>
                          <m:ctrlPr>
                            <a:rPr lang="en-US" sz="5400" b="0" i="1" smtClean="0">
                              <a:latin typeface="Cambria Math" panose="02040503050406030204" pitchFamily="18" charset="0"/>
                            </a:rPr>
                          </m:ctrlPr>
                        </m:fPr>
                        <m:num>
                          <m:sSub>
                            <m:sSubPr>
                              <m:ctrlPr>
                                <a:rPr lang="en-US" sz="5400" b="0" i="1" smtClean="0">
                                  <a:latin typeface="Cambria Math" panose="02040503050406030204" pitchFamily="18" charset="0"/>
                                </a:rPr>
                              </m:ctrlPr>
                            </m:sSubPr>
                            <m:e>
                              <m:r>
                                <a:rPr lang="en-US" sz="5400" b="0" i="1" smtClean="0">
                                  <a:latin typeface="Cambria Math" panose="02040503050406030204" pitchFamily="18" charset="0"/>
                                </a:rPr>
                                <m:t>𝐶</m:t>
                              </m:r>
                            </m:e>
                            <m:sub>
                              <m:r>
                                <a:rPr lang="en-US" sz="5400" b="0" i="1" smtClean="0">
                                  <a:latin typeface="Cambria Math" panose="02040503050406030204" pitchFamily="18" charset="0"/>
                                </a:rPr>
                                <m:t>.</m:t>
                              </m:r>
                              <m:r>
                                <a:rPr lang="en-US" sz="5400" b="0" i="1" smtClean="0">
                                  <a:latin typeface="Cambria Math" panose="02040503050406030204" pitchFamily="18" charset="0"/>
                                </a:rPr>
                                <m:t>𝑉</m:t>
                              </m:r>
                              <m:r>
                                <a:rPr lang="en-US" sz="5400" b="0" i="1" smtClean="0">
                                  <a:latin typeface="Cambria Math" panose="02040503050406030204" pitchFamily="18" charset="0"/>
                                </a:rPr>
                                <m:t>.</m:t>
                              </m:r>
                            </m:sub>
                          </m:sSub>
                        </m:num>
                        <m:den>
                          <m:f>
                            <m:fPr>
                              <m:type m:val="skw"/>
                              <m:ctrlPr>
                                <a:rPr lang="en-US" sz="5400" b="0" i="1" smtClean="0">
                                  <a:latin typeface="Cambria Math" panose="02040503050406030204" pitchFamily="18" charset="0"/>
                                </a:rPr>
                              </m:ctrlPr>
                            </m:fPr>
                            <m:num>
                              <m:sSub>
                                <m:sSubPr>
                                  <m:ctrlPr>
                                    <a:rPr lang="en-US" sz="5400" i="1">
                                      <a:latin typeface="Cambria Math" panose="02040503050406030204" pitchFamily="18" charset="0"/>
                                    </a:rPr>
                                  </m:ctrlPr>
                                </m:sSubPr>
                                <m:e>
                                  <m:r>
                                    <a:rPr lang="en-US" sz="5400" b="0" i="1" smtClean="0">
                                      <a:latin typeface="Cambria Math" panose="02040503050406030204" pitchFamily="18" charset="0"/>
                                    </a:rPr>
                                    <m:t>𝑀</m:t>
                                  </m:r>
                                </m:e>
                                <m:sub>
                                  <m:r>
                                    <a:rPr lang="en-US" sz="5400" i="1">
                                      <a:latin typeface="Cambria Math" panose="02040503050406030204" pitchFamily="18" charset="0"/>
                                    </a:rPr>
                                    <m:t>.</m:t>
                                  </m:r>
                                  <m:r>
                                    <a:rPr lang="en-US" sz="5400" b="0" i="1" smtClean="0">
                                      <a:latin typeface="Cambria Math" panose="02040503050406030204" pitchFamily="18" charset="0"/>
                                    </a:rPr>
                                    <m:t>.</m:t>
                                  </m:r>
                                  <m:r>
                                    <a:rPr lang="en-US" sz="5400" b="0" i="1" smtClean="0">
                                      <a:latin typeface="Cambria Math" panose="02040503050406030204" pitchFamily="18" charset="0"/>
                                    </a:rPr>
                                    <m:t>𝑉</m:t>
                                  </m:r>
                                </m:sub>
                              </m:sSub>
                            </m:num>
                            <m:den>
                              <m:sSub>
                                <m:sSubPr>
                                  <m:ctrlPr>
                                    <a:rPr lang="en-US" sz="5400" i="1">
                                      <a:latin typeface="Cambria Math" panose="02040503050406030204" pitchFamily="18" charset="0"/>
                                    </a:rPr>
                                  </m:ctrlPr>
                                </m:sSubPr>
                                <m:e>
                                  <m:r>
                                    <a:rPr lang="en-US" sz="5400" b="0" i="1" smtClean="0">
                                      <a:latin typeface="Cambria Math" panose="02040503050406030204" pitchFamily="18" charset="0"/>
                                    </a:rPr>
                                    <m:t>𝑃</m:t>
                                  </m:r>
                                </m:e>
                                <m:sub>
                                  <m:r>
                                    <a:rPr lang="en-US" sz="5400" i="1">
                                      <a:latin typeface="Cambria Math" panose="02040503050406030204" pitchFamily="18" charset="0"/>
                                    </a:rPr>
                                    <m:t>.</m:t>
                                  </m:r>
                                  <m:r>
                                    <a:rPr lang="en-US" sz="5400" b="0" i="1" smtClean="0">
                                      <a:latin typeface="Cambria Math" panose="02040503050406030204" pitchFamily="18" charset="0"/>
                                    </a:rPr>
                                    <m:t>.</m:t>
                                  </m:r>
                                  <m:r>
                                    <a:rPr lang="en-US" sz="5400" b="0" i="1" smtClean="0">
                                      <a:latin typeface="Cambria Math" panose="02040503050406030204" pitchFamily="18" charset="0"/>
                                    </a:rPr>
                                    <m:t>𝑉</m:t>
                                  </m:r>
                                </m:sub>
                              </m:sSub>
                            </m:den>
                          </m:f>
                        </m:den>
                      </m:f>
                    </m:oMath>
                  </m:oMathPara>
                </a14:m>
                <a:endParaRPr lang="en-US" sz="5400" dirty="0"/>
              </a:p>
            </p:txBody>
          </p:sp>
        </mc:Choice>
        <mc:Fallback xmlns="">
          <p:sp>
            <p:nvSpPr>
              <p:cNvPr id="8" name="TextBox 7">
                <a:extLst>
                  <a:ext uri="{FF2B5EF4-FFF2-40B4-BE49-F238E27FC236}">
                    <a16:creationId xmlns:a16="http://schemas.microsoft.com/office/drawing/2014/main" id="{B83F931B-9590-54F5-4857-D6E8F644105D}"/>
                  </a:ext>
                </a:extLst>
              </p:cNvPr>
              <p:cNvSpPr txBox="1">
                <a:spLocks noRot="1" noChangeAspect="1" noMove="1" noResize="1" noEditPoints="1" noAdjustHandles="1" noChangeArrowheads="1" noChangeShapeType="1" noTextEdit="1"/>
              </p:cNvSpPr>
              <p:nvPr/>
            </p:nvSpPr>
            <p:spPr>
              <a:xfrm>
                <a:off x="3587833" y="3623459"/>
                <a:ext cx="5016334" cy="2359044"/>
              </a:xfrm>
              <a:prstGeom prst="rect">
                <a:avLst/>
              </a:prstGeom>
              <a:blipFill>
                <a:blip r:embed="rId3"/>
                <a:stretch>
                  <a:fillRect/>
                </a:stretch>
              </a:blipFill>
            </p:spPr>
            <p:txBody>
              <a:bodyPr/>
              <a:lstStyle/>
              <a:p>
                <a:r>
                  <a:rPr lang="en-US">
                    <a:noFill/>
                  </a:rPr>
                  <a:t> </a:t>
                </a:r>
              </a:p>
            </p:txBody>
          </p:sp>
        </mc:Fallback>
      </mc:AlternateContent>
      <p:sp>
        <p:nvSpPr>
          <p:cNvPr id="9" name="TextBox 8">
            <a:extLst>
              <a:ext uri="{FF2B5EF4-FFF2-40B4-BE49-F238E27FC236}">
                <a16:creationId xmlns:a16="http://schemas.microsoft.com/office/drawing/2014/main" id="{BAEFC406-BC5B-F37C-470A-0BC18F7CFDA4}"/>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14673448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4901B-B697-44BB-5375-23E216BF19CB}"/>
              </a:ext>
            </a:extLst>
          </p:cNvPr>
          <p:cNvSpPr>
            <a:spLocks noGrp="1"/>
          </p:cNvSpPr>
          <p:nvPr>
            <p:ph type="title"/>
          </p:nvPr>
        </p:nvSpPr>
        <p:spPr/>
        <p:txBody>
          <a:bodyPr/>
          <a:lstStyle/>
          <a:p>
            <a:r>
              <a:rPr lang="en-US" sz="4400" dirty="0"/>
              <a:t>Examples: Equal Catchability (M</a:t>
            </a:r>
            <a:r>
              <a:rPr lang="en-US" sz="4400" baseline="-25000" dirty="0"/>
              <a:t>0</a:t>
            </a:r>
            <a:r>
              <a:rPr lang="en-US" sz="4400" dirty="0"/>
              <a:t>)</a:t>
            </a:r>
            <a:endParaRPr lang="en-US" dirty="0"/>
          </a:p>
        </p:txBody>
      </p:sp>
      <p:sp>
        <p:nvSpPr>
          <p:cNvPr id="3" name="Content Placeholder 2">
            <a:extLst>
              <a:ext uri="{FF2B5EF4-FFF2-40B4-BE49-F238E27FC236}">
                <a16:creationId xmlns:a16="http://schemas.microsoft.com/office/drawing/2014/main" id="{919448A6-D597-462F-0930-D0B7C6C59D26}"/>
              </a:ext>
            </a:extLst>
          </p:cNvPr>
          <p:cNvSpPr>
            <a:spLocks noGrp="1"/>
          </p:cNvSpPr>
          <p:nvPr>
            <p:ph idx="1"/>
          </p:nvPr>
        </p:nvSpPr>
        <p:spPr/>
        <p:txBody>
          <a:bodyPr/>
          <a:lstStyle/>
          <a:p>
            <a:endParaRPr lang="en-US" dirty="0"/>
          </a:p>
          <a:p>
            <a:endParaRPr lang="en-US" dirty="0"/>
          </a:p>
          <a:p>
            <a:pPr lvl="1"/>
            <a:endParaRPr lang="en-US" dirty="0"/>
          </a:p>
        </p:txBody>
      </p:sp>
      <p:sp>
        <p:nvSpPr>
          <p:cNvPr id="5" name="Slide Number Placeholder 4">
            <a:extLst>
              <a:ext uri="{FF2B5EF4-FFF2-40B4-BE49-F238E27FC236}">
                <a16:creationId xmlns:a16="http://schemas.microsoft.com/office/drawing/2014/main" id="{459E5E35-7944-38A7-2A96-6FA2A7520CC5}"/>
              </a:ext>
            </a:extLst>
          </p:cNvPr>
          <p:cNvSpPr>
            <a:spLocks noGrp="1"/>
          </p:cNvSpPr>
          <p:nvPr>
            <p:ph type="sldNum" sz="quarter" idx="12"/>
          </p:nvPr>
        </p:nvSpPr>
        <p:spPr/>
        <p:txBody>
          <a:bodyPr/>
          <a:lstStyle/>
          <a:p>
            <a:fld id="{FC63ECC8-719A-498E-B101-491B6A35558E}" type="slidenum">
              <a:rPr lang="en-US" smtClean="0"/>
              <a:t>42</a:t>
            </a:fld>
            <a:endParaRPr lang="en-US"/>
          </a:p>
        </p:txBody>
      </p:sp>
      <p:graphicFrame>
        <p:nvGraphicFramePr>
          <p:cNvPr id="7" name="Table 6">
            <a:extLst>
              <a:ext uri="{FF2B5EF4-FFF2-40B4-BE49-F238E27FC236}">
                <a16:creationId xmlns:a16="http://schemas.microsoft.com/office/drawing/2014/main" id="{8BD0817D-0F21-981A-56E9-0E84A098F69A}"/>
              </a:ext>
            </a:extLst>
          </p:cNvPr>
          <p:cNvGraphicFramePr>
            <a:graphicFrameLocks noGrp="1"/>
          </p:cNvGraphicFramePr>
          <p:nvPr/>
        </p:nvGraphicFramePr>
        <p:xfrm>
          <a:off x="838200" y="1579880"/>
          <a:ext cx="4389120" cy="184912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3554701008"/>
                    </a:ext>
                  </a:extLst>
                </a:gridCol>
                <a:gridCol w="2194560">
                  <a:extLst>
                    <a:ext uri="{9D8B030D-6E8A-4147-A177-3AD203B41FA5}">
                      <a16:colId xmlns:a16="http://schemas.microsoft.com/office/drawing/2014/main" val="2437720736"/>
                    </a:ext>
                  </a:extLst>
                </a:gridCol>
              </a:tblGrid>
              <a:tr h="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P(X1=V | T=O)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P(X1=O | T=V)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44448771"/>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6" name="Table 5">
            <a:extLst>
              <a:ext uri="{FF2B5EF4-FFF2-40B4-BE49-F238E27FC236}">
                <a16:creationId xmlns:a16="http://schemas.microsoft.com/office/drawing/2014/main" id="{2F1705F3-2FB9-0B75-5CEB-9916ED7D4EEE}"/>
              </a:ext>
            </a:extLst>
          </p:cNvPr>
          <p:cNvGraphicFramePr>
            <a:graphicFrameLocks noGrp="1"/>
          </p:cNvGraphicFramePr>
          <p:nvPr/>
        </p:nvGraphicFramePr>
        <p:xfrm>
          <a:off x="9982200" y="467360"/>
          <a:ext cx="1463040" cy="1112520"/>
        </p:xfrm>
        <a:graphic>
          <a:graphicData uri="http://schemas.openxmlformats.org/drawingml/2006/table">
            <a:tbl>
              <a:tblPr firstRow="1" bandRow="1">
                <a:tableStyleId>{2D5ABB26-0587-4C30-8999-92F81FD0307C}</a:tableStyleId>
              </a:tblPr>
              <a:tblGrid>
                <a:gridCol w="146304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Population</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1" dirty="0">
                          <a:solidFill>
                            <a:srgbClr val="C00000"/>
                          </a:solidFill>
                        </a:rPr>
                        <a:t>200,000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r>
                        <a:rPr lang="en-US" dirty="0">
                          <a:solidFill>
                            <a:schemeClr val="tx1"/>
                          </a:solidFill>
                        </a:rPr>
                        <a:t>P(T=O) = 90%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bl>
          </a:graphicData>
        </a:graphic>
      </p:graphicFrame>
      <p:graphicFrame>
        <p:nvGraphicFramePr>
          <p:cNvPr id="10" name="Table 9">
            <a:extLst>
              <a:ext uri="{FF2B5EF4-FFF2-40B4-BE49-F238E27FC236}">
                <a16:creationId xmlns:a16="http://schemas.microsoft.com/office/drawing/2014/main" id="{679D0757-2EF6-C293-B655-5A53E4A7B5C8}"/>
              </a:ext>
            </a:extLst>
          </p:cNvPr>
          <p:cNvGraphicFramePr>
            <a:graphicFrameLocks noGrp="1"/>
          </p:cNvGraphicFramePr>
          <p:nvPr/>
        </p:nvGraphicFramePr>
        <p:xfrm>
          <a:off x="6096000" y="1579880"/>
          <a:ext cx="3291840" cy="1483360"/>
        </p:xfrm>
        <a:graphic>
          <a:graphicData uri="http://schemas.openxmlformats.org/drawingml/2006/table">
            <a:tbl>
              <a:tblPr firstRow="1" bandRow="1">
                <a:tableStyleId>{2D5ABB26-0587-4C30-8999-92F81FD0307C}</a:tableStyleId>
              </a:tblPr>
              <a:tblGrid>
                <a:gridCol w="1097280">
                  <a:extLst>
                    <a:ext uri="{9D8B030D-6E8A-4147-A177-3AD203B41FA5}">
                      <a16:colId xmlns:a16="http://schemas.microsoft.com/office/drawing/2014/main" val="3554701008"/>
                    </a:ext>
                  </a:extLst>
                </a:gridCol>
                <a:gridCol w="1097280">
                  <a:extLst>
                    <a:ext uri="{9D8B030D-6E8A-4147-A177-3AD203B41FA5}">
                      <a16:colId xmlns:a16="http://schemas.microsoft.com/office/drawing/2014/main" val="2437720736"/>
                    </a:ext>
                  </a:extLst>
                </a:gridCol>
                <a:gridCol w="1097280">
                  <a:extLst>
                    <a:ext uri="{9D8B030D-6E8A-4147-A177-3AD203B41FA5}">
                      <a16:colId xmlns:a16="http://schemas.microsoft.com/office/drawing/2014/main" val="2240126520"/>
                    </a:ext>
                  </a:extLst>
                </a:gridCol>
              </a:tblGrid>
              <a:tr h="370840">
                <a:tc>
                  <a:txBody>
                    <a:bodyPr/>
                    <a:lstStyle/>
                    <a:p>
                      <a:pPr algn="ctr"/>
                      <a:r>
                        <a:rPr lang="en-US" dirty="0">
                          <a:solidFill>
                            <a:schemeClr val="tx1"/>
                          </a:solidFill>
                        </a:rPr>
                        <a:t>Category</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err="1">
                          <a:solidFill>
                            <a:schemeClr val="tx1"/>
                          </a:solidFill>
                        </a:rPr>
                        <a:t>DSE</a:t>
                      </a:r>
                      <a:endParaRPr lang="en-US"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True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Occupied</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Vacant</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Total</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sp>
        <p:nvSpPr>
          <p:cNvPr id="8" name="TextBox 7">
            <a:extLst>
              <a:ext uri="{FF2B5EF4-FFF2-40B4-BE49-F238E27FC236}">
                <a16:creationId xmlns:a16="http://schemas.microsoft.com/office/drawing/2014/main" id="{B7A679C8-67C2-2A19-80B6-7AB7853C915C}"/>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14616942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4901B-B697-44BB-5375-23E216BF19CB}"/>
              </a:ext>
            </a:extLst>
          </p:cNvPr>
          <p:cNvSpPr>
            <a:spLocks noGrp="1"/>
          </p:cNvSpPr>
          <p:nvPr>
            <p:ph type="title"/>
          </p:nvPr>
        </p:nvSpPr>
        <p:spPr/>
        <p:txBody>
          <a:bodyPr/>
          <a:lstStyle/>
          <a:p>
            <a:r>
              <a:rPr lang="en-US" sz="4400" dirty="0"/>
              <a:t>Examples: Equal Catchability (M</a:t>
            </a:r>
            <a:r>
              <a:rPr lang="en-US" sz="4400" baseline="-25000" dirty="0"/>
              <a:t>0</a:t>
            </a:r>
            <a:r>
              <a:rPr lang="en-US" sz="4400" dirty="0"/>
              <a:t>)</a:t>
            </a:r>
            <a:endParaRPr lang="en-US" dirty="0"/>
          </a:p>
        </p:txBody>
      </p:sp>
      <p:sp>
        <p:nvSpPr>
          <p:cNvPr id="3" name="Content Placeholder 2">
            <a:extLst>
              <a:ext uri="{FF2B5EF4-FFF2-40B4-BE49-F238E27FC236}">
                <a16:creationId xmlns:a16="http://schemas.microsoft.com/office/drawing/2014/main" id="{919448A6-D597-462F-0930-D0B7C6C59D26}"/>
              </a:ext>
            </a:extLst>
          </p:cNvPr>
          <p:cNvSpPr>
            <a:spLocks noGrp="1"/>
          </p:cNvSpPr>
          <p:nvPr>
            <p:ph idx="1"/>
          </p:nvPr>
        </p:nvSpPr>
        <p:spPr/>
        <p:txBody>
          <a:bodyPr/>
          <a:lstStyle/>
          <a:p>
            <a:endParaRPr lang="en-US" dirty="0"/>
          </a:p>
          <a:p>
            <a:endParaRPr lang="en-US" dirty="0"/>
          </a:p>
          <a:p>
            <a:pPr lvl="1"/>
            <a:endParaRPr lang="en-US" dirty="0"/>
          </a:p>
        </p:txBody>
      </p:sp>
      <p:sp>
        <p:nvSpPr>
          <p:cNvPr id="5" name="Slide Number Placeholder 4">
            <a:extLst>
              <a:ext uri="{FF2B5EF4-FFF2-40B4-BE49-F238E27FC236}">
                <a16:creationId xmlns:a16="http://schemas.microsoft.com/office/drawing/2014/main" id="{459E5E35-7944-38A7-2A96-6FA2A7520CC5}"/>
              </a:ext>
            </a:extLst>
          </p:cNvPr>
          <p:cNvSpPr>
            <a:spLocks noGrp="1"/>
          </p:cNvSpPr>
          <p:nvPr>
            <p:ph type="sldNum" sz="quarter" idx="12"/>
          </p:nvPr>
        </p:nvSpPr>
        <p:spPr/>
        <p:txBody>
          <a:bodyPr/>
          <a:lstStyle/>
          <a:p>
            <a:fld id="{FC63ECC8-719A-498E-B101-491B6A35558E}" type="slidenum">
              <a:rPr lang="en-US" smtClean="0"/>
              <a:t>43</a:t>
            </a:fld>
            <a:endParaRPr lang="en-US"/>
          </a:p>
        </p:txBody>
      </p:sp>
      <p:graphicFrame>
        <p:nvGraphicFramePr>
          <p:cNvPr id="7" name="Table 6">
            <a:extLst>
              <a:ext uri="{FF2B5EF4-FFF2-40B4-BE49-F238E27FC236}">
                <a16:creationId xmlns:a16="http://schemas.microsoft.com/office/drawing/2014/main" id="{8BD0817D-0F21-981A-56E9-0E84A098F69A}"/>
              </a:ext>
            </a:extLst>
          </p:cNvPr>
          <p:cNvGraphicFramePr>
            <a:graphicFrameLocks noGrp="1"/>
          </p:cNvGraphicFramePr>
          <p:nvPr/>
        </p:nvGraphicFramePr>
        <p:xfrm>
          <a:off x="838200" y="1579880"/>
          <a:ext cx="4389120" cy="184912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3554701008"/>
                    </a:ext>
                  </a:extLst>
                </a:gridCol>
                <a:gridCol w="2194560">
                  <a:extLst>
                    <a:ext uri="{9D8B030D-6E8A-4147-A177-3AD203B41FA5}">
                      <a16:colId xmlns:a16="http://schemas.microsoft.com/office/drawing/2014/main" val="2437720736"/>
                    </a:ext>
                  </a:extLst>
                </a:gridCol>
              </a:tblGrid>
              <a:tr h="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P(X1=V | T=O)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P(X1=O | T=V)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44448771"/>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6" name="Table 5">
            <a:extLst>
              <a:ext uri="{FF2B5EF4-FFF2-40B4-BE49-F238E27FC236}">
                <a16:creationId xmlns:a16="http://schemas.microsoft.com/office/drawing/2014/main" id="{2F1705F3-2FB9-0B75-5CEB-9916ED7D4EEE}"/>
              </a:ext>
            </a:extLst>
          </p:cNvPr>
          <p:cNvGraphicFramePr>
            <a:graphicFrameLocks noGrp="1"/>
          </p:cNvGraphicFramePr>
          <p:nvPr/>
        </p:nvGraphicFramePr>
        <p:xfrm>
          <a:off x="9982200" y="467360"/>
          <a:ext cx="1463040" cy="1112520"/>
        </p:xfrm>
        <a:graphic>
          <a:graphicData uri="http://schemas.openxmlformats.org/drawingml/2006/table">
            <a:tbl>
              <a:tblPr firstRow="1" bandRow="1">
                <a:tableStyleId>{2D5ABB26-0587-4C30-8999-92F81FD0307C}</a:tableStyleId>
              </a:tblPr>
              <a:tblGrid>
                <a:gridCol w="146304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Population</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1" dirty="0">
                          <a:solidFill>
                            <a:srgbClr val="C00000"/>
                          </a:solidFill>
                        </a:rPr>
                        <a:t>200,000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r>
                        <a:rPr lang="en-US" dirty="0">
                          <a:solidFill>
                            <a:schemeClr val="tx1"/>
                          </a:solidFill>
                        </a:rPr>
                        <a:t>P(T=O) = 90%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bl>
          </a:graphicData>
        </a:graphic>
      </p:graphicFrame>
      <p:graphicFrame>
        <p:nvGraphicFramePr>
          <p:cNvPr id="8" name="Table 7">
            <a:extLst>
              <a:ext uri="{FF2B5EF4-FFF2-40B4-BE49-F238E27FC236}">
                <a16:creationId xmlns:a16="http://schemas.microsoft.com/office/drawing/2014/main" id="{D62C358C-E4B5-8A25-7A9A-6893146ABF50}"/>
              </a:ext>
            </a:extLst>
          </p:cNvPr>
          <p:cNvGraphicFramePr>
            <a:graphicFrameLocks noGrp="1"/>
          </p:cNvGraphicFramePr>
          <p:nvPr>
            <p:extLst>
              <p:ext uri="{D42A27DB-BD31-4B8C-83A1-F6EECF244321}">
                <p14:modId xmlns:p14="http://schemas.microsoft.com/office/powerpoint/2010/main" val="580847498"/>
              </p:ext>
            </p:extLst>
          </p:nvPr>
        </p:nvGraphicFramePr>
        <p:xfrm>
          <a:off x="838200" y="3875881"/>
          <a:ext cx="4389120" cy="185420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913913887"/>
                    </a:ext>
                  </a:extLst>
                </a:gridCol>
                <a:gridCol w="2194560">
                  <a:extLst>
                    <a:ext uri="{9D8B030D-6E8A-4147-A177-3AD203B41FA5}">
                      <a16:colId xmlns:a16="http://schemas.microsoft.com/office/drawing/2014/main" val="2923794918"/>
                    </a:ext>
                  </a:extLst>
                </a:gridCol>
              </a:tblGrid>
              <a:tr h="37084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916718147"/>
                  </a:ext>
                </a:extLst>
              </a:tr>
              <a:tr h="370840">
                <a:tc>
                  <a:txBody>
                    <a:bodyPr/>
                    <a:lstStyle/>
                    <a:p>
                      <a:r>
                        <a:rPr lang="en-US" dirty="0">
                          <a:solidFill>
                            <a:schemeClr val="tx1"/>
                          </a:solidFill>
                        </a:rPr>
                        <a:t>P(X1=V | T=O) = </a:t>
                      </a:r>
                      <a:r>
                        <a:rPr lang="en-US" b="1" dirty="0">
                          <a:solidFill>
                            <a:srgbClr val="0070C0"/>
                          </a:solidFill>
                        </a:rPr>
                        <a:t>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3442998"/>
                  </a:ext>
                </a:extLst>
              </a:tr>
              <a:tr h="370840">
                <a:tc>
                  <a:txBody>
                    <a:bodyPr/>
                    <a:lstStyle/>
                    <a:p>
                      <a:r>
                        <a:rPr lang="en-US" dirty="0">
                          <a:solidFill>
                            <a:schemeClr val="tx1"/>
                          </a:solidFill>
                        </a:rPr>
                        <a:t>P(X1=O | T=V) = </a:t>
                      </a:r>
                      <a:r>
                        <a:rPr lang="en-US" b="1" dirty="0">
                          <a:solidFill>
                            <a:srgbClr val="0070C0"/>
                          </a:solidFill>
                        </a:rPr>
                        <a:t>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64271455"/>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218856630"/>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809405594"/>
                  </a:ext>
                </a:extLst>
              </a:tr>
            </a:tbl>
          </a:graphicData>
        </a:graphic>
      </p:graphicFrame>
      <p:graphicFrame>
        <p:nvGraphicFramePr>
          <p:cNvPr id="10" name="Table 9">
            <a:extLst>
              <a:ext uri="{FF2B5EF4-FFF2-40B4-BE49-F238E27FC236}">
                <a16:creationId xmlns:a16="http://schemas.microsoft.com/office/drawing/2014/main" id="{679D0757-2EF6-C293-B655-5A53E4A7B5C8}"/>
              </a:ext>
            </a:extLst>
          </p:cNvPr>
          <p:cNvGraphicFramePr>
            <a:graphicFrameLocks noGrp="1"/>
          </p:cNvGraphicFramePr>
          <p:nvPr/>
        </p:nvGraphicFramePr>
        <p:xfrm>
          <a:off x="6096000" y="1579880"/>
          <a:ext cx="3291840" cy="1483360"/>
        </p:xfrm>
        <a:graphic>
          <a:graphicData uri="http://schemas.openxmlformats.org/drawingml/2006/table">
            <a:tbl>
              <a:tblPr firstRow="1" bandRow="1">
                <a:tableStyleId>{2D5ABB26-0587-4C30-8999-92F81FD0307C}</a:tableStyleId>
              </a:tblPr>
              <a:tblGrid>
                <a:gridCol w="1097280">
                  <a:extLst>
                    <a:ext uri="{9D8B030D-6E8A-4147-A177-3AD203B41FA5}">
                      <a16:colId xmlns:a16="http://schemas.microsoft.com/office/drawing/2014/main" val="3554701008"/>
                    </a:ext>
                  </a:extLst>
                </a:gridCol>
                <a:gridCol w="1097280">
                  <a:extLst>
                    <a:ext uri="{9D8B030D-6E8A-4147-A177-3AD203B41FA5}">
                      <a16:colId xmlns:a16="http://schemas.microsoft.com/office/drawing/2014/main" val="2437720736"/>
                    </a:ext>
                  </a:extLst>
                </a:gridCol>
                <a:gridCol w="1097280">
                  <a:extLst>
                    <a:ext uri="{9D8B030D-6E8A-4147-A177-3AD203B41FA5}">
                      <a16:colId xmlns:a16="http://schemas.microsoft.com/office/drawing/2014/main" val="2240126520"/>
                    </a:ext>
                  </a:extLst>
                </a:gridCol>
              </a:tblGrid>
              <a:tr h="370840">
                <a:tc>
                  <a:txBody>
                    <a:bodyPr/>
                    <a:lstStyle/>
                    <a:p>
                      <a:pPr algn="ctr"/>
                      <a:r>
                        <a:rPr lang="en-US" dirty="0">
                          <a:solidFill>
                            <a:schemeClr val="tx1"/>
                          </a:solidFill>
                        </a:rPr>
                        <a:t>Category</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err="1">
                          <a:solidFill>
                            <a:schemeClr val="tx1"/>
                          </a:solidFill>
                        </a:rPr>
                        <a:t>DSE</a:t>
                      </a:r>
                      <a:endParaRPr lang="en-US"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True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Occupied</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Vacant</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Total</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sp>
        <p:nvSpPr>
          <p:cNvPr id="9" name="TextBox 8">
            <a:extLst>
              <a:ext uri="{FF2B5EF4-FFF2-40B4-BE49-F238E27FC236}">
                <a16:creationId xmlns:a16="http://schemas.microsoft.com/office/drawing/2014/main" id="{68010B8D-CCF0-4E6F-D84F-80723712C642}"/>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38282681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4901B-B697-44BB-5375-23E216BF19CB}"/>
              </a:ext>
            </a:extLst>
          </p:cNvPr>
          <p:cNvSpPr>
            <a:spLocks noGrp="1"/>
          </p:cNvSpPr>
          <p:nvPr>
            <p:ph type="title"/>
          </p:nvPr>
        </p:nvSpPr>
        <p:spPr/>
        <p:txBody>
          <a:bodyPr/>
          <a:lstStyle/>
          <a:p>
            <a:r>
              <a:rPr lang="en-US" sz="4400" dirty="0"/>
              <a:t>Examples: Equal Catchability (M</a:t>
            </a:r>
            <a:r>
              <a:rPr lang="en-US" sz="4400" baseline="-25000" dirty="0"/>
              <a:t>0</a:t>
            </a:r>
            <a:r>
              <a:rPr lang="en-US" sz="4400" dirty="0"/>
              <a:t>)</a:t>
            </a:r>
            <a:endParaRPr lang="en-US" dirty="0"/>
          </a:p>
        </p:txBody>
      </p:sp>
      <p:sp>
        <p:nvSpPr>
          <p:cNvPr id="3" name="Content Placeholder 2">
            <a:extLst>
              <a:ext uri="{FF2B5EF4-FFF2-40B4-BE49-F238E27FC236}">
                <a16:creationId xmlns:a16="http://schemas.microsoft.com/office/drawing/2014/main" id="{919448A6-D597-462F-0930-D0B7C6C59D26}"/>
              </a:ext>
            </a:extLst>
          </p:cNvPr>
          <p:cNvSpPr>
            <a:spLocks noGrp="1"/>
          </p:cNvSpPr>
          <p:nvPr>
            <p:ph idx="1"/>
          </p:nvPr>
        </p:nvSpPr>
        <p:spPr/>
        <p:txBody>
          <a:bodyPr/>
          <a:lstStyle/>
          <a:p>
            <a:endParaRPr lang="en-US" dirty="0"/>
          </a:p>
          <a:p>
            <a:endParaRPr lang="en-US" dirty="0"/>
          </a:p>
          <a:p>
            <a:pPr lvl="1"/>
            <a:endParaRPr lang="en-US" dirty="0"/>
          </a:p>
        </p:txBody>
      </p:sp>
      <p:sp>
        <p:nvSpPr>
          <p:cNvPr id="5" name="Slide Number Placeholder 4">
            <a:extLst>
              <a:ext uri="{FF2B5EF4-FFF2-40B4-BE49-F238E27FC236}">
                <a16:creationId xmlns:a16="http://schemas.microsoft.com/office/drawing/2014/main" id="{459E5E35-7944-38A7-2A96-6FA2A7520CC5}"/>
              </a:ext>
            </a:extLst>
          </p:cNvPr>
          <p:cNvSpPr>
            <a:spLocks noGrp="1"/>
          </p:cNvSpPr>
          <p:nvPr>
            <p:ph type="sldNum" sz="quarter" idx="12"/>
          </p:nvPr>
        </p:nvSpPr>
        <p:spPr/>
        <p:txBody>
          <a:bodyPr/>
          <a:lstStyle/>
          <a:p>
            <a:fld id="{FC63ECC8-719A-498E-B101-491B6A35558E}" type="slidenum">
              <a:rPr lang="en-US" smtClean="0"/>
              <a:t>44</a:t>
            </a:fld>
            <a:endParaRPr lang="en-US"/>
          </a:p>
        </p:txBody>
      </p:sp>
      <p:graphicFrame>
        <p:nvGraphicFramePr>
          <p:cNvPr id="7" name="Table 6">
            <a:extLst>
              <a:ext uri="{FF2B5EF4-FFF2-40B4-BE49-F238E27FC236}">
                <a16:creationId xmlns:a16="http://schemas.microsoft.com/office/drawing/2014/main" id="{8BD0817D-0F21-981A-56E9-0E84A098F69A}"/>
              </a:ext>
            </a:extLst>
          </p:cNvPr>
          <p:cNvGraphicFramePr>
            <a:graphicFrameLocks noGrp="1"/>
          </p:cNvGraphicFramePr>
          <p:nvPr/>
        </p:nvGraphicFramePr>
        <p:xfrm>
          <a:off x="838200" y="1579880"/>
          <a:ext cx="4389120" cy="184912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3554701008"/>
                    </a:ext>
                  </a:extLst>
                </a:gridCol>
                <a:gridCol w="2194560">
                  <a:extLst>
                    <a:ext uri="{9D8B030D-6E8A-4147-A177-3AD203B41FA5}">
                      <a16:colId xmlns:a16="http://schemas.microsoft.com/office/drawing/2014/main" val="2437720736"/>
                    </a:ext>
                  </a:extLst>
                </a:gridCol>
              </a:tblGrid>
              <a:tr h="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P(X1=V | T=O)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P(X1=O | T=V)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44448771"/>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6" name="Table 5">
            <a:extLst>
              <a:ext uri="{FF2B5EF4-FFF2-40B4-BE49-F238E27FC236}">
                <a16:creationId xmlns:a16="http://schemas.microsoft.com/office/drawing/2014/main" id="{2F1705F3-2FB9-0B75-5CEB-9916ED7D4EEE}"/>
              </a:ext>
            </a:extLst>
          </p:cNvPr>
          <p:cNvGraphicFramePr>
            <a:graphicFrameLocks noGrp="1"/>
          </p:cNvGraphicFramePr>
          <p:nvPr/>
        </p:nvGraphicFramePr>
        <p:xfrm>
          <a:off x="9982200" y="467360"/>
          <a:ext cx="1463040" cy="1112520"/>
        </p:xfrm>
        <a:graphic>
          <a:graphicData uri="http://schemas.openxmlformats.org/drawingml/2006/table">
            <a:tbl>
              <a:tblPr firstRow="1" bandRow="1">
                <a:tableStyleId>{2D5ABB26-0587-4C30-8999-92F81FD0307C}</a:tableStyleId>
              </a:tblPr>
              <a:tblGrid>
                <a:gridCol w="146304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Population</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1" dirty="0">
                          <a:solidFill>
                            <a:srgbClr val="C00000"/>
                          </a:solidFill>
                        </a:rPr>
                        <a:t>200,000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r>
                        <a:rPr lang="en-US" dirty="0">
                          <a:solidFill>
                            <a:schemeClr val="tx1"/>
                          </a:solidFill>
                        </a:rPr>
                        <a:t>P(T=O) = 90%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bl>
          </a:graphicData>
        </a:graphic>
      </p:graphicFrame>
      <p:graphicFrame>
        <p:nvGraphicFramePr>
          <p:cNvPr id="8" name="Table 7">
            <a:extLst>
              <a:ext uri="{FF2B5EF4-FFF2-40B4-BE49-F238E27FC236}">
                <a16:creationId xmlns:a16="http://schemas.microsoft.com/office/drawing/2014/main" id="{D62C358C-E4B5-8A25-7A9A-6893146ABF50}"/>
              </a:ext>
            </a:extLst>
          </p:cNvPr>
          <p:cNvGraphicFramePr>
            <a:graphicFrameLocks noGrp="1"/>
          </p:cNvGraphicFramePr>
          <p:nvPr/>
        </p:nvGraphicFramePr>
        <p:xfrm>
          <a:off x="838200" y="3875881"/>
          <a:ext cx="4389120" cy="185420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913913887"/>
                    </a:ext>
                  </a:extLst>
                </a:gridCol>
                <a:gridCol w="2194560">
                  <a:extLst>
                    <a:ext uri="{9D8B030D-6E8A-4147-A177-3AD203B41FA5}">
                      <a16:colId xmlns:a16="http://schemas.microsoft.com/office/drawing/2014/main" val="2923794918"/>
                    </a:ext>
                  </a:extLst>
                </a:gridCol>
              </a:tblGrid>
              <a:tr h="37084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916718147"/>
                  </a:ext>
                </a:extLst>
              </a:tr>
              <a:tr h="370840">
                <a:tc>
                  <a:txBody>
                    <a:bodyPr/>
                    <a:lstStyle/>
                    <a:p>
                      <a:r>
                        <a:rPr lang="en-US" dirty="0">
                          <a:solidFill>
                            <a:schemeClr val="tx1"/>
                          </a:solidFill>
                        </a:rPr>
                        <a:t>P(X1=V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3442998"/>
                  </a:ext>
                </a:extLst>
              </a:tr>
              <a:tr h="370840">
                <a:tc>
                  <a:txBody>
                    <a:bodyPr/>
                    <a:lstStyle/>
                    <a:p>
                      <a:r>
                        <a:rPr lang="en-US" dirty="0">
                          <a:solidFill>
                            <a:schemeClr val="tx1"/>
                          </a:solidFill>
                        </a:rPr>
                        <a:t>P(X1=O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64271455"/>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218856630"/>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809405594"/>
                  </a:ext>
                </a:extLst>
              </a:tr>
            </a:tbl>
          </a:graphicData>
        </a:graphic>
      </p:graphicFrame>
      <p:graphicFrame>
        <p:nvGraphicFramePr>
          <p:cNvPr id="10" name="Table 9">
            <a:extLst>
              <a:ext uri="{FF2B5EF4-FFF2-40B4-BE49-F238E27FC236}">
                <a16:creationId xmlns:a16="http://schemas.microsoft.com/office/drawing/2014/main" id="{679D0757-2EF6-C293-B655-5A53E4A7B5C8}"/>
              </a:ext>
            </a:extLst>
          </p:cNvPr>
          <p:cNvGraphicFramePr>
            <a:graphicFrameLocks noGrp="1"/>
          </p:cNvGraphicFramePr>
          <p:nvPr/>
        </p:nvGraphicFramePr>
        <p:xfrm>
          <a:off x="6096000" y="1579880"/>
          <a:ext cx="3291840" cy="1483360"/>
        </p:xfrm>
        <a:graphic>
          <a:graphicData uri="http://schemas.openxmlformats.org/drawingml/2006/table">
            <a:tbl>
              <a:tblPr firstRow="1" bandRow="1">
                <a:tableStyleId>{2D5ABB26-0587-4C30-8999-92F81FD0307C}</a:tableStyleId>
              </a:tblPr>
              <a:tblGrid>
                <a:gridCol w="1097280">
                  <a:extLst>
                    <a:ext uri="{9D8B030D-6E8A-4147-A177-3AD203B41FA5}">
                      <a16:colId xmlns:a16="http://schemas.microsoft.com/office/drawing/2014/main" val="3554701008"/>
                    </a:ext>
                  </a:extLst>
                </a:gridCol>
                <a:gridCol w="1097280">
                  <a:extLst>
                    <a:ext uri="{9D8B030D-6E8A-4147-A177-3AD203B41FA5}">
                      <a16:colId xmlns:a16="http://schemas.microsoft.com/office/drawing/2014/main" val="2437720736"/>
                    </a:ext>
                  </a:extLst>
                </a:gridCol>
                <a:gridCol w="1097280">
                  <a:extLst>
                    <a:ext uri="{9D8B030D-6E8A-4147-A177-3AD203B41FA5}">
                      <a16:colId xmlns:a16="http://schemas.microsoft.com/office/drawing/2014/main" val="2240126520"/>
                    </a:ext>
                  </a:extLst>
                </a:gridCol>
              </a:tblGrid>
              <a:tr h="370840">
                <a:tc>
                  <a:txBody>
                    <a:bodyPr/>
                    <a:lstStyle/>
                    <a:p>
                      <a:pPr algn="ctr"/>
                      <a:r>
                        <a:rPr lang="en-US" dirty="0">
                          <a:solidFill>
                            <a:schemeClr val="tx1"/>
                          </a:solidFill>
                        </a:rPr>
                        <a:t>Category</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err="1">
                          <a:solidFill>
                            <a:schemeClr val="tx1"/>
                          </a:solidFill>
                        </a:rPr>
                        <a:t>DSE</a:t>
                      </a:r>
                      <a:endParaRPr lang="en-US"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True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Occupied</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Vacant</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b="0" dirty="0">
                          <a:solidFill>
                            <a:schemeClr val="tx1"/>
                          </a:solidFill>
                        </a:rPr>
                        <a:t>Total</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0" dirty="0">
                          <a:solidFill>
                            <a:schemeClr val="tx1"/>
                          </a:solidFill>
                        </a:rPr>
                        <a:t>200,000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0" dirty="0">
                          <a:solidFill>
                            <a:schemeClr val="tx1"/>
                          </a:solidFill>
                        </a:rPr>
                        <a:t>200,000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11" name="Table 10">
            <a:extLst>
              <a:ext uri="{FF2B5EF4-FFF2-40B4-BE49-F238E27FC236}">
                <a16:creationId xmlns:a16="http://schemas.microsoft.com/office/drawing/2014/main" id="{C63A5762-8318-89F1-2984-64065298B860}"/>
              </a:ext>
            </a:extLst>
          </p:cNvPr>
          <p:cNvGraphicFramePr>
            <a:graphicFrameLocks noGrp="1"/>
          </p:cNvGraphicFramePr>
          <p:nvPr>
            <p:extLst>
              <p:ext uri="{D42A27DB-BD31-4B8C-83A1-F6EECF244321}">
                <p14:modId xmlns:p14="http://schemas.microsoft.com/office/powerpoint/2010/main" val="466909"/>
              </p:ext>
            </p:extLst>
          </p:nvPr>
        </p:nvGraphicFramePr>
        <p:xfrm>
          <a:off x="6096000" y="3875881"/>
          <a:ext cx="3291840" cy="1483360"/>
        </p:xfrm>
        <a:graphic>
          <a:graphicData uri="http://schemas.openxmlformats.org/drawingml/2006/table">
            <a:tbl>
              <a:tblPr firstRow="1" bandRow="1">
                <a:tableStyleId>{2D5ABB26-0587-4C30-8999-92F81FD0307C}</a:tableStyleId>
              </a:tblPr>
              <a:tblGrid>
                <a:gridCol w="1097280">
                  <a:extLst>
                    <a:ext uri="{9D8B030D-6E8A-4147-A177-3AD203B41FA5}">
                      <a16:colId xmlns:a16="http://schemas.microsoft.com/office/drawing/2014/main" val="3554701008"/>
                    </a:ext>
                  </a:extLst>
                </a:gridCol>
                <a:gridCol w="1097280">
                  <a:extLst>
                    <a:ext uri="{9D8B030D-6E8A-4147-A177-3AD203B41FA5}">
                      <a16:colId xmlns:a16="http://schemas.microsoft.com/office/drawing/2014/main" val="2437720736"/>
                    </a:ext>
                  </a:extLst>
                </a:gridCol>
                <a:gridCol w="1097280">
                  <a:extLst>
                    <a:ext uri="{9D8B030D-6E8A-4147-A177-3AD203B41FA5}">
                      <a16:colId xmlns:a16="http://schemas.microsoft.com/office/drawing/2014/main" val="2240126520"/>
                    </a:ext>
                  </a:extLst>
                </a:gridCol>
              </a:tblGrid>
              <a:tr h="370840">
                <a:tc>
                  <a:txBody>
                    <a:bodyPr/>
                    <a:lstStyle/>
                    <a:p>
                      <a:pPr algn="ctr"/>
                      <a:r>
                        <a:rPr lang="en-US" dirty="0">
                          <a:solidFill>
                            <a:schemeClr val="tx1"/>
                          </a:solidFill>
                        </a:rPr>
                        <a:t>Category</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err="1">
                          <a:solidFill>
                            <a:schemeClr val="tx1"/>
                          </a:solidFill>
                        </a:rPr>
                        <a:t>DSE</a:t>
                      </a:r>
                      <a:endParaRPr lang="en-US"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True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b="1" dirty="0">
                          <a:solidFill>
                            <a:srgbClr val="0070C0"/>
                          </a:solidFill>
                        </a:rPr>
                        <a:t>Occupied</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1" dirty="0">
                          <a:solidFill>
                            <a:srgbClr val="0070C0"/>
                          </a:solidFill>
                        </a:rPr>
                        <a:t>173,200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1"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b="1" dirty="0">
                          <a:solidFill>
                            <a:srgbClr val="0070C0"/>
                          </a:solidFill>
                        </a:rPr>
                        <a:t>Vacant</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1" dirty="0">
                          <a:solidFill>
                            <a:srgbClr val="0070C0"/>
                          </a:solidFill>
                        </a:rPr>
                        <a:t>26,800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1"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endParaRPr lang="en-US" b="0" dirty="0">
                        <a:solidFill>
                          <a:schemeClr val="tx1"/>
                        </a:solidFill>
                      </a:endParaRP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endParaRPr lang="en-US" b="0" dirty="0">
                        <a:solidFill>
                          <a:schemeClr val="tx1"/>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endParaRPr lang="en-US" b="0" dirty="0">
                        <a:solidFill>
                          <a:schemeClr val="tx1"/>
                        </a:solidFill>
                      </a:endParaRP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sp>
        <p:nvSpPr>
          <p:cNvPr id="9" name="TextBox 8">
            <a:extLst>
              <a:ext uri="{FF2B5EF4-FFF2-40B4-BE49-F238E27FC236}">
                <a16:creationId xmlns:a16="http://schemas.microsoft.com/office/drawing/2014/main" id="{B6C1E56F-0CC9-F382-4EA0-F2DED2702ECA}"/>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4258386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4901B-B697-44BB-5375-23E216BF19CB}"/>
              </a:ext>
            </a:extLst>
          </p:cNvPr>
          <p:cNvSpPr>
            <a:spLocks noGrp="1"/>
          </p:cNvSpPr>
          <p:nvPr>
            <p:ph type="title"/>
          </p:nvPr>
        </p:nvSpPr>
        <p:spPr/>
        <p:txBody>
          <a:bodyPr/>
          <a:lstStyle/>
          <a:p>
            <a:r>
              <a:rPr lang="en-US" sz="4400" dirty="0"/>
              <a:t>Examples: Equal Catchability (M</a:t>
            </a:r>
            <a:r>
              <a:rPr lang="en-US" sz="4400" baseline="-25000" dirty="0"/>
              <a:t>0</a:t>
            </a:r>
            <a:r>
              <a:rPr lang="en-US" sz="4400" dirty="0"/>
              <a:t>)</a:t>
            </a:r>
            <a:endParaRPr lang="en-US" dirty="0"/>
          </a:p>
        </p:txBody>
      </p:sp>
      <p:sp>
        <p:nvSpPr>
          <p:cNvPr id="3" name="Content Placeholder 2">
            <a:extLst>
              <a:ext uri="{FF2B5EF4-FFF2-40B4-BE49-F238E27FC236}">
                <a16:creationId xmlns:a16="http://schemas.microsoft.com/office/drawing/2014/main" id="{919448A6-D597-462F-0930-D0B7C6C59D26}"/>
              </a:ext>
            </a:extLst>
          </p:cNvPr>
          <p:cNvSpPr>
            <a:spLocks noGrp="1"/>
          </p:cNvSpPr>
          <p:nvPr>
            <p:ph idx="1"/>
          </p:nvPr>
        </p:nvSpPr>
        <p:spPr/>
        <p:txBody>
          <a:bodyPr/>
          <a:lstStyle/>
          <a:p>
            <a:endParaRPr lang="en-US" dirty="0"/>
          </a:p>
          <a:p>
            <a:endParaRPr lang="en-US" dirty="0"/>
          </a:p>
          <a:p>
            <a:pPr lvl="1"/>
            <a:endParaRPr lang="en-US" dirty="0"/>
          </a:p>
        </p:txBody>
      </p:sp>
      <p:sp>
        <p:nvSpPr>
          <p:cNvPr id="5" name="Slide Number Placeholder 4">
            <a:extLst>
              <a:ext uri="{FF2B5EF4-FFF2-40B4-BE49-F238E27FC236}">
                <a16:creationId xmlns:a16="http://schemas.microsoft.com/office/drawing/2014/main" id="{459E5E35-7944-38A7-2A96-6FA2A7520CC5}"/>
              </a:ext>
            </a:extLst>
          </p:cNvPr>
          <p:cNvSpPr>
            <a:spLocks noGrp="1"/>
          </p:cNvSpPr>
          <p:nvPr>
            <p:ph type="sldNum" sz="quarter" idx="12"/>
          </p:nvPr>
        </p:nvSpPr>
        <p:spPr/>
        <p:txBody>
          <a:bodyPr/>
          <a:lstStyle/>
          <a:p>
            <a:fld id="{FC63ECC8-719A-498E-B101-491B6A35558E}" type="slidenum">
              <a:rPr lang="en-US" smtClean="0"/>
              <a:t>45</a:t>
            </a:fld>
            <a:endParaRPr lang="en-US"/>
          </a:p>
        </p:txBody>
      </p:sp>
      <p:graphicFrame>
        <p:nvGraphicFramePr>
          <p:cNvPr id="7" name="Table 6">
            <a:extLst>
              <a:ext uri="{FF2B5EF4-FFF2-40B4-BE49-F238E27FC236}">
                <a16:creationId xmlns:a16="http://schemas.microsoft.com/office/drawing/2014/main" id="{8BD0817D-0F21-981A-56E9-0E84A098F69A}"/>
              </a:ext>
            </a:extLst>
          </p:cNvPr>
          <p:cNvGraphicFramePr>
            <a:graphicFrameLocks noGrp="1"/>
          </p:cNvGraphicFramePr>
          <p:nvPr/>
        </p:nvGraphicFramePr>
        <p:xfrm>
          <a:off x="838200" y="1579880"/>
          <a:ext cx="4389120" cy="184912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3554701008"/>
                    </a:ext>
                  </a:extLst>
                </a:gridCol>
                <a:gridCol w="2194560">
                  <a:extLst>
                    <a:ext uri="{9D8B030D-6E8A-4147-A177-3AD203B41FA5}">
                      <a16:colId xmlns:a16="http://schemas.microsoft.com/office/drawing/2014/main" val="2437720736"/>
                    </a:ext>
                  </a:extLst>
                </a:gridCol>
              </a:tblGrid>
              <a:tr h="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P(X1=V | T=O)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P(X1=O | T=V)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44448771"/>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6" name="Table 5">
            <a:extLst>
              <a:ext uri="{FF2B5EF4-FFF2-40B4-BE49-F238E27FC236}">
                <a16:creationId xmlns:a16="http://schemas.microsoft.com/office/drawing/2014/main" id="{2F1705F3-2FB9-0B75-5CEB-9916ED7D4EEE}"/>
              </a:ext>
            </a:extLst>
          </p:cNvPr>
          <p:cNvGraphicFramePr>
            <a:graphicFrameLocks noGrp="1"/>
          </p:cNvGraphicFramePr>
          <p:nvPr/>
        </p:nvGraphicFramePr>
        <p:xfrm>
          <a:off x="9982200" y="467360"/>
          <a:ext cx="1463040" cy="1112520"/>
        </p:xfrm>
        <a:graphic>
          <a:graphicData uri="http://schemas.openxmlformats.org/drawingml/2006/table">
            <a:tbl>
              <a:tblPr firstRow="1" bandRow="1">
                <a:tableStyleId>{2D5ABB26-0587-4C30-8999-92F81FD0307C}</a:tableStyleId>
              </a:tblPr>
              <a:tblGrid>
                <a:gridCol w="146304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Population</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1" dirty="0">
                          <a:solidFill>
                            <a:srgbClr val="C00000"/>
                          </a:solidFill>
                        </a:rPr>
                        <a:t>200,000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r>
                        <a:rPr lang="en-US" dirty="0">
                          <a:solidFill>
                            <a:schemeClr val="tx1"/>
                          </a:solidFill>
                        </a:rPr>
                        <a:t>P(T=O) = 90%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bl>
          </a:graphicData>
        </a:graphic>
      </p:graphicFrame>
      <p:graphicFrame>
        <p:nvGraphicFramePr>
          <p:cNvPr id="8" name="Table 7">
            <a:extLst>
              <a:ext uri="{FF2B5EF4-FFF2-40B4-BE49-F238E27FC236}">
                <a16:creationId xmlns:a16="http://schemas.microsoft.com/office/drawing/2014/main" id="{D62C358C-E4B5-8A25-7A9A-6893146ABF50}"/>
              </a:ext>
            </a:extLst>
          </p:cNvPr>
          <p:cNvGraphicFramePr>
            <a:graphicFrameLocks noGrp="1"/>
          </p:cNvGraphicFramePr>
          <p:nvPr/>
        </p:nvGraphicFramePr>
        <p:xfrm>
          <a:off x="838200" y="3875881"/>
          <a:ext cx="4389120" cy="185420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913913887"/>
                    </a:ext>
                  </a:extLst>
                </a:gridCol>
                <a:gridCol w="2194560">
                  <a:extLst>
                    <a:ext uri="{9D8B030D-6E8A-4147-A177-3AD203B41FA5}">
                      <a16:colId xmlns:a16="http://schemas.microsoft.com/office/drawing/2014/main" val="2923794918"/>
                    </a:ext>
                  </a:extLst>
                </a:gridCol>
              </a:tblGrid>
              <a:tr h="37084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916718147"/>
                  </a:ext>
                </a:extLst>
              </a:tr>
              <a:tr h="370840">
                <a:tc>
                  <a:txBody>
                    <a:bodyPr/>
                    <a:lstStyle/>
                    <a:p>
                      <a:r>
                        <a:rPr lang="en-US" dirty="0">
                          <a:solidFill>
                            <a:schemeClr val="tx1"/>
                          </a:solidFill>
                        </a:rPr>
                        <a:t>P(X1=V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3442998"/>
                  </a:ext>
                </a:extLst>
              </a:tr>
              <a:tr h="370840">
                <a:tc>
                  <a:txBody>
                    <a:bodyPr/>
                    <a:lstStyle/>
                    <a:p>
                      <a:r>
                        <a:rPr lang="en-US" dirty="0">
                          <a:solidFill>
                            <a:schemeClr val="tx1"/>
                          </a:solidFill>
                        </a:rPr>
                        <a:t>P(X1=O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64271455"/>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218856630"/>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809405594"/>
                  </a:ext>
                </a:extLst>
              </a:tr>
            </a:tbl>
          </a:graphicData>
        </a:graphic>
      </p:graphicFrame>
      <p:graphicFrame>
        <p:nvGraphicFramePr>
          <p:cNvPr id="10" name="Table 9">
            <a:extLst>
              <a:ext uri="{FF2B5EF4-FFF2-40B4-BE49-F238E27FC236}">
                <a16:creationId xmlns:a16="http://schemas.microsoft.com/office/drawing/2014/main" id="{679D0757-2EF6-C293-B655-5A53E4A7B5C8}"/>
              </a:ext>
            </a:extLst>
          </p:cNvPr>
          <p:cNvGraphicFramePr>
            <a:graphicFrameLocks noGrp="1"/>
          </p:cNvGraphicFramePr>
          <p:nvPr>
            <p:extLst>
              <p:ext uri="{D42A27DB-BD31-4B8C-83A1-F6EECF244321}">
                <p14:modId xmlns:p14="http://schemas.microsoft.com/office/powerpoint/2010/main" val="1017234998"/>
              </p:ext>
            </p:extLst>
          </p:nvPr>
        </p:nvGraphicFramePr>
        <p:xfrm>
          <a:off x="6096000" y="1579880"/>
          <a:ext cx="3291840" cy="1483360"/>
        </p:xfrm>
        <a:graphic>
          <a:graphicData uri="http://schemas.openxmlformats.org/drawingml/2006/table">
            <a:tbl>
              <a:tblPr firstRow="1" bandRow="1">
                <a:tableStyleId>{2D5ABB26-0587-4C30-8999-92F81FD0307C}</a:tableStyleId>
              </a:tblPr>
              <a:tblGrid>
                <a:gridCol w="1097280">
                  <a:extLst>
                    <a:ext uri="{9D8B030D-6E8A-4147-A177-3AD203B41FA5}">
                      <a16:colId xmlns:a16="http://schemas.microsoft.com/office/drawing/2014/main" val="3554701008"/>
                    </a:ext>
                  </a:extLst>
                </a:gridCol>
                <a:gridCol w="1097280">
                  <a:extLst>
                    <a:ext uri="{9D8B030D-6E8A-4147-A177-3AD203B41FA5}">
                      <a16:colId xmlns:a16="http://schemas.microsoft.com/office/drawing/2014/main" val="2437720736"/>
                    </a:ext>
                  </a:extLst>
                </a:gridCol>
                <a:gridCol w="1097280">
                  <a:extLst>
                    <a:ext uri="{9D8B030D-6E8A-4147-A177-3AD203B41FA5}">
                      <a16:colId xmlns:a16="http://schemas.microsoft.com/office/drawing/2014/main" val="2240126520"/>
                    </a:ext>
                  </a:extLst>
                </a:gridCol>
              </a:tblGrid>
              <a:tr h="370840">
                <a:tc>
                  <a:txBody>
                    <a:bodyPr/>
                    <a:lstStyle/>
                    <a:p>
                      <a:pPr algn="ctr"/>
                      <a:r>
                        <a:rPr lang="en-US" dirty="0">
                          <a:solidFill>
                            <a:schemeClr val="tx1"/>
                          </a:solidFill>
                        </a:rPr>
                        <a:t>Category</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err="1">
                          <a:solidFill>
                            <a:schemeClr val="tx1"/>
                          </a:solidFill>
                        </a:rPr>
                        <a:t>DSE</a:t>
                      </a:r>
                      <a:endParaRPr lang="en-US"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True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Occupied</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Vacant</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b="0" dirty="0">
                          <a:solidFill>
                            <a:schemeClr val="tx1"/>
                          </a:solidFill>
                        </a:rPr>
                        <a:t>Total</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0" dirty="0">
                          <a:solidFill>
                            <a:schemeClr val="tx1"/>
                          </a:solidFill>
                        </a:rPr>
                        <a:t>200,000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0" dirty="0">
                          <a:solidFill>
                            <a:schemeClr val="tx1"/>
                          </a:solidFill>
                        </a:rPr>
                        <a:t>200,000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11" name="Table 10">
            <a:extLst>
              <a:ext uri="{FF2B5EF4-FFF2-40B4-BE49-F238E27FC236}">
                <a16:creationId xmlns:a16="http://schemas.microsoft.com/office/drawing/2014/main" id="{C63A5762-8318-89F1-2984-64065298B860}"/>
              </a:ext>
            </a:extLst>
          </p:cNvPr>
          <p:cNvGraphicFramePr>
            <a:graphicFrameLocks noGrp="1"/>
          </p:cNvGraphicFramePr>
          <p:nvPr>
            <p:extLst>
              <p:ext uri="{D42A27DB-BD31-4B8C-83A1-F6EECF244321}">
                <p14:modId xmlns:p14="http://schemas.microsoft.com/office/powerpoint/2010/main" val="2927085225"/>
              </p:ext>
            </p:extLst>
          </p:nvPr>
        </p:nvGraphicFramePr>
        <p:xfrm>
          <a:off x="6096000" y="3875881"/>
          <a:ext cx="3291840" cy="1483360"/>
        </p:xfrm>
        <a:graphic>
          <a:graphicData uri="http://schemas.openxmlformats.org/drawingml/2006/table">
            <a:tbl>
              <a:tblPr firstRow="1" bandRow="1">
                <a:tableStyleId>{2D5ABB26-0587-4C30-8999-92F81FD0307C}</a:tableStyleId>
              </a:tblPr>
              <a:tblGrid>
                <a:gridCol w="1097280">
                  <a:extLst>
                    <a:ext uri="{9D8B030D-6E8A-4147-A177-3AD203B41FA5}">
                      <a16:colId xmlns:a16="http://schemas.microsoft.com/office/drawing/2014/main" val="3554701008"/>
                    </a:ext>
                  </a:extLst>
                </a:gridCol>
                <a:gridCol w="1097280">
                  <a:extLst>
                    <a:ext uri="{9D8B030D-6E8A-4147-A177-3AD203B41FA5}">
                      <a16:colId xmlns:a16="http://schemas.microsoft.com/office/drawing/2014/main" val="2437720736"/>
                    </a:ext>
                  </a:extLst>
                </a:gridCol>
                <a:gridCol w="1097280">
                  <a:extLst>
                    <a:ext uri="{9D8B030D-6E8A-4147-A177-3AD203B41FA5}">
                      <a16:colId xmlns:a16="http://schemas.microsoft.com/office/drawing/2014/main" val="2240126520"/>
                    </a:ext>
                  </a:extLst>
                </a:gridCol>
              </a:tblGrid>
              <a:tr h="370840">
                <a:tc>
                  <a:txBody>
                    <a:bodyPr/>
                    <a:lstStyle/>
                    <a:p>
                      <a:pPr algn="ctr"/>
                      <a:r>
                        <a:rPr lang="en-US" dirty="0">
                          <a:solidFill>
                            <a:schemeClr val="tx1"/>
                          </a:solidFill>
                        </a:rPr>
                        <a:t>Category</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err="1">
                          <a:solidFill>
                            <a:schemeClr val="tx1"/>
                          </a:solidFill>
                        </a:rPr>
                        <a:t>DSE</a:t>
                      </a:r>
                      <a:endParaRPr lang="en-US"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True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Occupied</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173,200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Vacant</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26,800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b="1" dirty="0">
                          <a:solidFill>
                            <a:srgbClr val="0070C0"/>
                          </a:solidFill>
                        </a:rPr>
                        <a:t>Total</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1" dirty="0">
                          <a:solidFill>
                            <a:srgbClr val="0070C0"/>
                          </a:solidFill>
                        </a:rPr>
                        <a:t>200,000</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1" dirty="0">
                          <a:solidFill>
                            <a:srgbClr val="0070C0"/>
                          </a:solidFill>
                        </a:rPr>
                        <a:t>200,000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sp>
        <p:nvSpPr>
          <p:cNvPr id="13" name="TextBox 12">
            <a:extLst>
              <a:ext uri="{FF2B5EF4-FFF2-40B4-BE49-F238E27FC236}">
                <a16:creationId xmlns:a16="http://schemas.microsoft.com/office/drawing/2014/main" id="{7102A4E0-7379-02EC-89D0-6239AB200833}"/>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11348325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4901B-B697-44BB-5375-23E216BF19CB}"/>
              </a:ext>
            </a:extLst>
          </p:cNvPr>
          <p:cNvSpPr>
            <a:spLocks noGrp="1"/>
          </p:cNvSpPr>
          <p:nvPr>
            <p:ph type="title"/>
          </p:nvPr>
        </p:nvSpPr>
        <p:spPr/>
        <p:txBody>
          <a:bodyPr/>
          <a:lstStyle/>
          <a:p>
            <a:r>
              <a:rPr lang="en-US" sz="4400" dirty="0"/>
              <a:t>Examples: Heterogeneity (</a:t>
            </a:r>
            <a:r>
              <a:rPr lang="en-US" sz="4400" dirty="0" err="1"/>
              <a:t>M</a:t>
            </a:r>
            <a:r>
              <a:rPr lang="en-US" sz="4400" baseline="-25000" dirty="0" err="1"/>
              <a:t>h</a:t>
            </a:r>
            <a:r>
              <a:rPr lang="en-US" sz="4400" dirty="0"/>
              <a:t>)</a:t>
            </a:r>
            <a:endParaRPr lang="en-US" dirty="0"/>
          </a:p>
        </p:txBody>
      </p:sp>
      <p:sp>
        <p:nvSpPr>
          <p:cNvPr id="3" name="Content Placeholder 2">
            <a:extLst>
              <a:ext uri="{FF2B5EF4-FFF2-40B4-BE49-F238E27FC236}">
                <a16:creationId xmlns:a16="http://schemas.microsoft.com/office/drawing/2014/main" id="{919448A6-D597-462F-0930-D0B7C6C59D26}"/>
              </a:ext>
            </a:extLst>
          </p:cNvPr>
          <p:cNvSpPr>
            <a:spLocks noGrp="1"/>
          </p:cNvSpPr>
          <p:nvPr>
            <p:ph idx="1"/>
          </p:nvPr>
        </p:nvSpPr>
        <p:spPr/>
        <p:txBody>
          <a:bodyPr/>
          <a:lstStyle/>
          <a:p>
            <a:endParaRPr lang="en-US" dirty="0"/>
          </a:p>
          <a:p>
            <a:endParaRPr lang="en-US" dirty="0"/>
          </a:p>
          <a:p>
            <a:pPr lvl="1"/>
            <a:endParaRPr lang="en-US" dirty="0"/>
          </a:p>
        </p:txBody>
      </p:sp>
      <p:sp>
        <p:nvSpPr>
          <p:cNvPr id="5" name="Slide Number Placeholder 4">
            <a:extLst>
              <a:ext uri="{FF2B5EF4-FFF2-40B4-BE49-F238E27FC236}">
                <a16:creationId xmlns:a16="http://schemas.microsoft.com/office/drawing/2014/main" id="{459E5E35-7944-38A7-2A96-6FA2A7520CC5}"/>
              </a:ext>
            </a:extLst>
          </p:cNvPr>
          <p:cNvSpPr>
            <a:spLocks noGrp="1"/>
          </p:cNvSpPr>
          <p:nvPr>
            <p:ph type="sldNum" sz="quarter" idx="12"/>
          </p:nvPr>
        </p:nvSpPr>
        <p:spPr/>
        <p:txBody>
          <a:bodyPr/>
          <a:lstStyle/>
          <a:p>
            <a:fld id="{FC63ECC8-719A-498E-B101-491B6A35558E}" type="slidenum">
              <a:rPr lang="en-US" smtClean="0"/>
              <a:t>46</a:t>
            </a:fld>
            <a:endParaRPr lang="en-US"/>
          </a:p>
        </p:txBody>
      </p:sp>
      <p:graphicFrame>
        <p:nvGraphicFramePr>
          <p:cNvPr id="7" name="Table 6">
            <a:extLst>
              <a:ext uri="{FF2B5EF4-FFF2-40B4-BE49-F238E27FC236}">
                <a16:creationId xmlns:a16="http://schemas.microsoft.com/office/drawing/2014/main" id="{8BD0817D-0F21-981A-56E9-0E84A098F69A}"/>
              </a:ext>
            </a:extLst>
          </p:cNvPr>
          <p:cNvGraphicFramePr>
            <a:graphicFrameLocks noGrp="1"/>
          </p:cNvGraphicFramePr>
          <p:nvPr/>
        </p:nvGraphicFramePr>
        <p:xfrm>
          <a:off x="838200" y="1574800"/>
          <a:ext cx="4389120" cy="185420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3554701008"/>
                    </a:ext>
                  </a:extLst>
                </a:gridCol>
                <a:gridCol w="2194560">
                  <a:extLst>
                    <a:ext uri="{9D8B030D-6E8A-4147-A177-3AD203B41FA5}">
                      <a16:colId xmlns:a16="http://schemas.microsoft.com/office/drawing/2014/main" val="2437720736"/>
                    </a:ext>
                  </a:extLst>
                </a:gridCol>
              </a:tblGrid>
              <a:tr h="37084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P(X1=V | T=O)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90%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P(X1=O | T=V) = 0%</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90%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44448771"/>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6" name="Table 5">
            <a:extLst>
              <a:ext uri="{FF2B5EF4-FFF2-40B4-BE49-F238E27FC236}">
                <a16:creationId xmlns:a16="http://schemas.microsoft.com/office/drawing/2014/main" id="{2F1705F3-2FB9-0B75-5CEB-9916ED7D4EEE}"/>
              </a:ext>
            </a:extLst>
          </p:cNvPr>
          <p:cNvGraphicFramePr>
            <a:graphicFrameLocks noGrp="1"/>
          </p:cNvGraphicFramePr>
          <p:nvPr/>
        </p:nvGraphicFramePr>
        <p:xfrm>
          <a:off x="9982200" y="462280"/>
          <a:ext cx="1463040" cy="1112520"/>
        </p:xfrm>
        <a:graphic>
          <a:graphicData uri="http://schemas.openxmlformats.org/drawingml/2006/table">
            <a:tbl>
              <a:tblPr firstRow="1" bandRow="1">
                <a:tableStyleId>{2D5ABB26-0587-4C30-8999-92F81FD0307C}</a:tableStyleId>
              </a:tblPr>
              <a:tblGrid>
                <a:gridCol w="1463040">
                  <a:extLst>
                    <a:ext uri="{9D8B030D-6E8A-4147-A177-3AD203B41FA5}">
                      <a16:colId xmlns:a16="http://schemas.microsoft.com/office/drawing/2014/main" val="3958748568"/>
                    </a:ext>
                  </a:extLst>
                </a:gridCol>
              </a:tblGrid>
              <a:tr h="370840">
                <a:tc>
                  <a:txBody>
                    <a:bodyPr/>
                    <a:lstStyle/>
                    <a:p>
                      <a:pPr algn="ctr"/>
                      <a:r>
                        <a:rPr lang="en-US" dirty="0">
                          <a:solidFill>
                            <a:schemeClr val="tx1"/>
                          </a:solidFill>
                        </a:rPr>
                        <a:t>Population</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433292548"/>
                  </a:ext>
                </a:extLst>
              </a:tr>
              <a:tr h="370840">
                <a:tc>
                  <a:txBody>
                    <a:bodyPr/>
                    <a:lstStyle/>
                    <a:p>
                      <a:r>
                        <a:rPr lang="en-US" b="0" dirty="0">
                          <a:solidFill>
                            <a:schemeClr val="tx1"/>
                          </a:solidFill>
                        </a:rPr>
                        <a:t>N = </a:t>
                      </a:r>
                      <a:r>
                        <a:rPr lang="en-US" b="1" dirty="0">
                          <a:solidFill>
                            <a:srgbClr val="C00000"/>
                          </a:solidFill>
                        </a:rPr>
                        <a:t>200,000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06045317"/>
                  </a:ext>
                </a:extLst>
              </a:tr>
              <a:tr h="370840">
                <a:tc>
                  <a:txBody>
                    <a:bodyPr/>
                    <a:lstStyle/>
                    <a:p>
                      <a:r>
                        <a:rPr lang="en-US" dirty="0">
                          <a:solidFill>
                            <a:schemeClr val="tx1"/>
                          </a:solidFill>
                        </a:rPr>
                        <a:t>P(T=O) = 90%</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58962379"/>
                  </a:ext>
                </a:extLst>
              </a:tr>
            </a:tbl>
          </a:graphicData>
        </a:graphic>
      </p:graphicFrame>
      <p:graphicFrame>
        <p:nvGraphicFramePr>
          <p:cNvPr id="8" name="Table 7">
            <a:extLst>
              <a:ext uri="{FF2B5EF4-FFF2-40B4-BE49-F238E27FC236}">
                <a16:creationId xmlns:a16="http://schemas.microsoft.com/office/drawing/2014/main" id="{D62C358C-E4B5-8A25-7A9A-6893146ABF50}"/>
              </a:ext>
            </a:extLst>
          </p:cNvPr>
          <p:cNvGraphicFramePr>
            <a:graphicFrameLocks noGrp="1"/>
          </p:cNvGraphicFramePr>
          <p:nvPr/>
        </p:nvGraphicFramePr>
        <p:xfrm>
          <a:off x="838200" y="3875881"/>
          <a:ext cx="4389120" cy="1854200"/>
        </p:xfrm>
        <a:graphic>
          <a:graphicData uri="http://schemas.openxmlformats.org/drawingml/2006/table">
            <a:tbl>
              <a:tblPr firstRow="1" bandRow="1">
                <a:tableStyleId>{2D5ABB26-0587-4C30-8999-92F81FD0307C}</a:tableStyleId>
              </a:tblPr>
              <a:tblGrid>
                <a:gridCol w="2194560">
                  <a:extLst>
                    <a:ext uri="{9D8B030D-6E8A-4147-A177-3AD203B41FA5}">
                      <a16:colId xmlns:a16="http://schemas.microsoft.com/office/drawing/2014/main" val="913913887"/>
                    </a:ext>
                  </a:extLst>
                </a:gridCol>
                <a:gridCol w="2194560">
                  <a:extLst>
                    <a:ext uri="{9D8B030D-6E8A-4147-A177-3AD203B41FA5}">
                      <a16:colId xmlns:a16="http://schemas.microsoft.com/office/drawing/2014/main" val="2923794918"/>
                    </a:ext>
                  </a:extLst>
                </a:gridCol>
              </a:tblGrid>
              <a:tr h="370840">
                <a:tc>
                  <a:txBody>
                    <a:bodyPr/>
                    <a:lstStyle/>
                    <a:p>
                      <a:pPr algn="ctr"/>
                      <a:r>
                        <a:rPr lang="en-US" dirty="0">
                          <a:solidFill>
                            <a:schemeClr val="tx1"/>
                          </a:solidFill>
                        </a:rPr>
                        <a:t>Measurement Error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Capture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916718147"/>
                  </a:ext>
                </a:extLst>
              </a:tr>
              <a:tr h="370840">
                <a:tc>
                  <a:txBody>
                    <a:bodyPr/>
                    <a:lstStyle/>
                    <a:p>
                      <a:r>
                        <a:rPr lang="en-US" dirty="0">
                          <a:solidFill>
                            <a:schemeClr val="tx1"/>
                          </a:solidFill>
                        </a:rPr>
                        <a:t>P(X1=V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T=O) = 90%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3442998"/>
                  </a:ext>
                </a:extLst>
              </a:tr>
              <a:tr h="370840">
                <a:tc>
                  <a:txBody>
                    <a:bodyPr/>
                    <a:lstStyle/>
                    <a:p>
                      <a:r>
                        <a:rPr lang="en-US" dirty="0">
                          <a:solidFill>
                            <a:schemeClr val="tx1"/>
                          </a:solidFill>
                        </a:rPr>
                        <a:t>P(X1=O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P(C=Yes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64271455"/>
                  </a:ext>
                </a:extLst>
              </a:tr>
              <a:tr h="370840">
                <a:tc>
                  <a:txBody>
                    <a:bodyPr/>
                    <a:lstStyle/>
                    <a:p>
                      <a:r>
                        <a:rPr lang="en-US" dirty="0">
                          <a:solidFill>
                            <a:schemeClr val="tx1"/>
                          </a:solidFill>
                        </a:rPr>
                        <a:t>P(X2=V | T=O) = 4%</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T=O) = 90%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218856630"/>
                  </a:ext>
                </a:extLst>
              </a:tr>
              <a:tr h="370840">
                <a:tc>
                  <a:txBody>
                    <a:bodyPr/>
                    <a:lstStyle/>
                    <a:p>
                      <a:r>
                        <a:rPr lang="en-US" dirty="0">
                          <a:solidFill>
                            <a:schemeClr val="tx1"/>
                          </a:solidFill>
                        </a:rPr>
                        <a:t>P(X2=O | T=V) = 2%</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solidFill>
                            <a:schemeClr val="tx1"/>
                          </a:solidFill>
                        </a:rPr>
                        <a:t>P(P=Yes | T=V) = 80%</a:t>
                      </a:r>
                    </a:p>
                  </a:txBody>
                  <a:tcP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809405594"/>
                  </a:ext>
                </a:extLst>
              </a:tr>
            </a:tbl>
          </a:graphicData>
        </a:graphic>
      </p:graphicFrame>
      <p:graphicFrame>
        <p:nvGraphicFramePr>
          <p:cNvPr id="10" name="Table 9">
            <a:extLst>
              <a:ext uri="{FF2B5EF4-FFF2-40B4-BE49-F238E27FC236}">
                <a16:creationId xmlns:a16="http://schemas.microsoft.com/office/drawing/2014/main" id="{86619D42-A3B7-533A-31F8-D369C43530CE}"/>
              </a:ext>
            </a:extLst>
          </p:cNvPr>
          <p:cNvGraphicFramePr>
            <a:graphicFrameLocks noGrp="1"/>
          </p:cNvGraphicFramePr>
          <p:nvPr/>
        </p:nvGraphicFramePr>
        <p:xfrm>
          <a:off x="6096000" y="1574800"/>
          <a:ext cx="3291840" cy="1483360"/>
        </p:xfrm>
        <a:graphic>
          <a:graphicData uri="http://schemas.openxmlformats.org/drawingml/2006/table">
            <a:tbl>
              <a:tblPr firstRow="1" bandRow="1">
                <a:tableStyleId>{2D5ABB26-0587-4C30-8999-92F81FD0307C}</a:tableStyleId>
              </a:tblPr>
              <a:tblGrid>
                <a:gridCol w="1097280">
                  <a:extLst>
                    <a:ext uri="{9D8B030D-6E8A-4147-A177-3AD203B41FA5}">
                      <a16:colId xmlns:a16="http://schemas.microsoft.com/office/drawing/2014/main" val="3554701008"/>
                    </a:ext>
                  </a:extLst>
                </a:gridCol>
                <a:gridCol w="1097280">
                  <a:extLst>
                    <a:ext uri="{9D8B030D-6E8A-4147-A177-3AD203B41FA5}">
                      <a16:colId xmlns:a16="http://schemas.microsoft.com/office/drawing/2014/main" val="2437720736"/>
                    </a:ext>
                  </a:extLst>
                </a:gridCol>
                <a:gridCol w="1097280">
                  <a:extLst>
                    <a:ext uri="{9D8B030D-6E8A-4147-A177-3AD203B41FA5}">
                      <a16:colId xmlns:a16="http://schemas.microsoft.com/office/drawing/2014/main" val="2240126520"/>
                    </a:ext>
                  </a:extLst>
                </a:gridCol>
              </a:tblGrid>
              <a:tr h="370840">
                <a:tc>
                  <a:txBody>
                    <a:bodyPr/>
                    <a:lstStyle/>
                    <a:p>
                      <a:pPr algn="ctr"/>
                      <a:r>
                        <a:rPr lang="en-US" dirty="0">
                          <a:solidFill>
                            <a:schemeClr val="tx1"/>
                          </a:solidFill>
                        </a:rPr>
                        <a:t>Category</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err="1">
                          <a:solidFill>
                            <a:schemeClr val="tx1"/>
                          </a:solidFill>
                        </a:rPr>
                        <a:t>DSE</a:t>
                      </a:r>
                      <a:endParaRPr lang="en-US"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True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Occupied</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180,041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dirty="0">
                          <a:solidFill>
                            <a:schemeClr val="tx1"/>
                          </a:solidFill>
                        </a:rPr>
                        <a:t>Vacant</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19,295</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dirty="0">
                          <a:solidFill>
                            <a:schemeClr val="tx1"/>
                          </a:solidFill>
                        </a:rPr>
                        <a:t>Total</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199,336</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200,000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graphicFrame>
        <p:nvGraphicFramePr>
          <p:cNvPr id="11" name="Table 10">
            <a:extLst>
              <a:ext uri="{FF2B5EF4-FFF2-40B4-BE49-F238E27FC236}">
                <a16:creationId xmlns:a16="http://schemas.microsoft.com/office/drawing/2014/main" id="{E553BA72-B7B6-18B0-9A14-42ADC8B3C885}"/>
              </a:ext>
            </a:extLst>
          </p:cNvPr>
          <p:cNvGraphicFramePr>
            <a:graphicFrameLocks noGrp="1"/>
          </p:cNvGraphicFramePr>
          <p:nvPr>
            <p:extLst>
              <p:ext uri="{D42A27DB-BD31-4B8C-83A1-F6EECF244321}">
                <p14:modId xmlns:p14="http://schemas.microsoft.com/office/powerpoint/2010/main" val="2030877001"/>
              </p:ext>
            </p:extLst>
          </p:nvPr>
        </p:nvGraphicFramePr>
        <p:xfrm>
          <a:off x="6096000" y="3875881"/>
          <a:ext cx="3291840" cy="1483360"/>
        </p:xfrm>
        <a:graphic>
          <a:graphicData uri="http://schemas.openxmlformats.org/drawingml/2006/table">
            <a:tbl>
              <a:tblPr firstRow="1" bandRow="1">
                <a:tableStyleId>{2D5ABB26-0587-4C30-8999-92F81FD0307C}</a:tableStyleId>
              </a:tblPr>
              <a:tblGrid>
                <a:gridCol w="1097280">
                  <a:extLst>
                    <a:ext uri="{9D8B030D-6E8A-4147-A177-3AD203B41FA5}">
                      <a16:colId xmlns:a16="http://schemas.microsoft.com/office/drawing/2014/main" val="3554701008"/>
                    </a:ext>
                  </a:extLst>
                </a:gridCol>
                <a:gridCol w="1097280">
                  <a:extLst>
                    <a:ext uri="{9D8B030D-6E8A-4147-A177-3AD203B41FA5}">
                      <a16:colId xmlns:a16="http://schemas.microsoft.com/office/drawing/2014/main" val="2437720736"/>
                    </a:ext>
                  </a:extLst>
                </a:gridCol>
                <a:gridCol w="1097280">
                  <a:extLst>
                    <a:ext uri="{9D8B030D-6E8A-4147-A177-3AD203B41FA5}">
                      <a16:colId xmlns:a16="http://schemas.microsoft.com/office/drawing/2014/main" val="2240126520"/>
                    </a:ext>
                  </a:extLst>
                </a:gridCol>
              </a:tblGrid>
              <a:tr h="370840">
                <a:tc>
                  <a:txBody>
                    <a:bodyPr/>
                    <a:lstStyle/>
                    <a:p>
                      <a:pPr algn="ctr"/>
                      <a:r>
                        <a:rPr lang="en-US" dirty="0">
                          <a:solidFill>
                            <a:schemeClr val="tx1"/>
                          </a:solidFill>
                        </a:rPr>
                        <a:t>Category</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err="1">
                          <a:solidFill>
                            <a:schemeClr val="tx1"/>
                          </a:solidFill>
                        </a:rPr>
                        <a:t>DSE</a:t>
                      </a:r>
                      <a:endParaRPr lang="en-US"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US" dirty="0">
                          <a:solidFill>
                            <a:schemeClr val="tx1"/>
                          </a:solidFill>
                        </a:rPr>
                        <a:t>True</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5585627"/>
                  </a:ext>
                </a:extLst>
              </a:tr>
              <a:tr h="370840">
                <a:tc>
                  <a:txBody>
                    <a:bodyPr/>
                    <a:lstStyle/>
                    <a:p>
                      <a:r>
                        <a:rPr lang="en-US" dirty="0">
                          <a:solidFill>
                            <a:schemeClr val="tx1"/>
                          </a:solidFill>
                        </a:rPr>
                        <a:t>Occupied</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173,195</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dirty="0">
                          <a:solidFill>
                            <a:schemeClr val="tx1"/>
                          </a:solidFill>
                        </a:rPr>
                        <a:t>180,000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571999268"/>
                  </a:ext>
                </a:extLst>
              </a:tr>
              <a:tr h="370840">
                <a:tc>
                  <a:txBody>
                    <a:bodyPr/>
                    <a:lstStyle/>
                    <a:p>
                      <a:r>
                        <a:rPr lang="en-US" b="0" dirty="0">
                          <a:solidFill>
                            <a:schemeClr val="tx1"/>
                          </a:solidFill>
                        </a:rPr>
                        <a:t>Vacant</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0" dirty="0">
                          <a:solidFill>
                            <a:schemeClr val="tx1"/>
                          </a:solidFill>
                        </a:rPr>
                        <a:t>26,723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0" dirty="0">
                          <a:solidFill>
                            <a:schemeClr val="tx1"/>
                          </a:solidFill>
                        </a:rPr>
                        <a:t>20,000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00330366"/>
                  </a:ext>
                </a:extLst>
              </a:tr>
              <a:tr h="370840">
                <a:tc>
                  <a:txBody>
                    <a:bodyPr/>
                    <a:lstStyle/>
                    <a:p>
                      <a:r>
                        <a:rPr lang="en-US" b="0" dirty="0">
                          <a:solidFill>
                            <a:schemeClr val="tx1"/>
                          </a:solidFill>
                        </a:rPr>
                        <a:t>Total</a:t>
                      </a:r>
                    </a:p>
                  </a:txBody>
                  <a:tcP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0" dirty="0">
                          <a:solidFill>
                            <a:schemeClr val="tx1"/>
                          </a:solidFill>
                        </a:rPr>
                        <a:t>199,918</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r"/>
                      <a:r>
                        <a:rPr lang="en-US" b="0" dirty="0">
                          <a:solidFill>
                            <a:schemeClr val="tx1"/>
                          </a:solidFill>
                        </a:rPr>
                        <a:t>200,000</a:t>
                      </a:r>
                    </a:p>
                  </a:txBody>
                  <a:tcPr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941461269"/>
                  </a:ext>
                </a:extLst>
              </a:tr>
            </a:tbl>
          </a:graphicData>
        </a:graphic>
      </p:graphicFrame>
      <p:sp>
        <p:nvSpPr>
          <p:cNvPr id="9" name="TextBox 8">
            <a:extLst>
              <a:ext uri="{FF2B5EF4-FFF2-40B4-BE49-F238E27FC236}">
                <a16:creationId xmlns:a16="http://schemas.microsoft.com/office/drawing/2014/main" id="{7119A9A5-8806-69DD-2846-85193E4E3721}"/>
              </a:ext>
            </a:extLst>
          </p:cNvPr>
          <p:cNvSpPr txBox="1"/>
          <p:nvPr/>
        </p:nvSpPr>
        <p:spPr>
          <a:xfrm>
            <a:off x="9373013" y="5538628"/>
            <a:ext cx="2681414" cy="738664"/>
          </a:xfrm>
          <a:prstGeom prst="rect">
            <a:avLst/>
          </a:prstGeom>
          <a:noFill/>
        </p:spPr>
        <p:txBody>
          <a:bodyPr wrap="square" rtlCol="0">
            <a:spAutoFit/>
          </a:bodyPr>
          <a:lstStyle/>
          <a:p>
            <a:r>
              <a:rPr lang="en-US" sz="1400" dirty="0"/>
              <a:t>This slide contains made-up numbers for illustration.  They are not based on actual results.</a:t>
            </a:r>
          </a:p>
        </p:txBody>
      </p:sp>
    </p:spTree>
    <p:extLst>
      <p:ext uri="{BB962C8B-B14F-4D97-AF65-F5344CB8AC3E}">
        <p14:creationId xmlns:p14="http://schemas.microsoft.com/office/powerpoint/2010/main" val="18362208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4901B-B697-44BB-5375-23E216BF19CB}"/>
              </a:ext>
            </a:extLst>
          </p:cNvPr>
          <p:cNvSpPr>
            <a:spLocks noGrp="1"/>
          </p:cNvSpPr>
          <p:nvPr>
            <p:ph type="title"/>
          </p:nvPr>
        </p:nvSpPr>
        <p:spPr/>
        <p:txBody>
          <a:bodyPr/>
          <a:lstStyle/>
          <a:p>
            <a:r>
              <a:rPr lang="en-US" sz="4400" dirty="0"/>
              <a:t>Summary</a:t>
            </a:r>
            <a:endParaRPr lang="en-US" dirty="0"/>
          </a:p>
        </p:txBody>
      </p:sp>
      <p:sp>
        <p:nvSpPr>
          <p:cNvPr id="3" name="Content Placeholder 2">
            <a:extLst>
              <a:ext uri="{FF2B5EF4-FFF2-40B4-BE49-F238E27FC236}">
                <a16:creationId xmlns:a16="http://schemas.microsoft.com/office/drawing/2014/main" id="{919448A6-D597-462F-0930-D0B7C6C59D26}"/>
              </a:ext>
            </a:extLst>
          </p:cNvPr>
          <p:cNvSpPr>
            <a:spLocks noGrp="1"/>
          </p:cNvSpPr>
          <p:nvPr>
            <p:ph idx="1"/>
          </p:nvPr>
        </p:nvSpPr>
        <p:spPr/>
        <p:txBody>
          <a:bodyPr>
            <a:normAutofit lnSpcReduction="10000"/>
          </a:bodyPr>
          <a:lstStyle/>
          <a:p>
            <a:r>
              <a:rPr lang="en-US" sz="2800" dirty="0"/>
              <a:t>Measurements of person and housing unit characteristics that rarely change, sometimes disagree between the census and PES</a:t>
            </a:r>
          </a:p>
          <a:p>
            <a:r>
              <a:rPr lang="en-US" dirty="0"/>
              <a:t>Even under independence, measurement error can have a major impact on estimates, especially for small groups</a:t>
            </a:r>
          </a:p>
          <a:p>
            <a:r>
              <a:rPr lang="en-US" dirty="0"/>
              <a:t>Sometimes national estimates are unbiased, but domain estimates are biased</a:t>
            </a:r>
          </a:p>
          <a:p>
            <a:endParaRPr lang="en-US" dirty="0"/>
          </a:p>
          <a:p>
            <a:endParaRPr lang="en-US" dirty="0"/>
          </a:p>
          <a:p>
            <a:endParaRPr lang="en-US" dirty="0"/>
          </a:p>
          <a:p>
            <a:r>
              <a:rPr lang="en-US" sz="2800" dirty="0"/>
              <a:t>Contact: </a:t>
            </a:r>
            <a:r>
              <a:rPr lang="en-US" sz="2800" dirty="0" err="1"/>
              <a:t>Timothy.L.Kennel</a:t>
            </a:r>
            <a:endParaRPr lang="en-US" sz="2800" dirty="0"/>
          </a:p>
        </p:txBody>
      </p:sp>
      <p:sp>
        <p:nvSpPr>
          <p:cNvPr id="5" name="Slide Number Placeholder 4">
            <a:extLst>
              <a:ext uri="{FF2B5EF4-FFF2-40B4-BE49-F238E27FC236}">
                <a16:creationId xmlns:a16="http://schemas.microsoft.com/office/drawing/2014/main" id="{459E5E35-7944-38A7-2A96-6FA2A7520CC5}"/>
              </a:ext>
            </a:extLst>
          </p:cNvPr>
          <p:cNvSpPr>
            <a:spLocks noGrp="1"/>
          </p:cNvSpPr>
          <p:nvPr>
            <p:ph type="sldNum" sz="quarter" idx="12"/>
          </p:nvPr>
        </p:nvSpPr>
        <p:spPr/>
        <p:txBody>
          <a:bodyPr/>
          <a:lstStyle/>
          <a:p>
            <a:fld id="{FC63ECC8-719A-498E-B101-491B6A35558E}" type="slidenum">
              <a:rPr lang="en-US" smtClean="0"/>
              <a:t>47</a:t>
            </a:fld>
            <a:endParaRPr lang="en-US"/>
          </a:p>
        </p:txBody>
      </p:sp>
    </p:spTree>
    <p:extLst>
      <p:ext uri="{BB962C8B-B14F-4D97-AF65-F5344CB8AC3E}">
        <p14:creationId xmlns:p14="http://schemas.microsoft.com/office/powerpoint/2010/main" val="2167713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5</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3414628976"/>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effectLst/>
                        </a:rPr>
                        <a:t>In PES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effectLst/>
                        </a:rPr>
                        <a:t>Vacant</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solidFill>
                            <a:srgbClr val="00B050"/>
                          </a:solidFill>
                          <a:effectLst/>
                        </a:rPr>
                        <a:t>In Census</a:t>
                      </a:r>
                      <a:endParaRPr lang="en-US" sz="2900" b="0" i="0" u="none" strike="noStrike" dirty="0">
                        <a:solidFill>
                          <a:srgbClr val="00B05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solidFill>
                            <a:srgbClr val="00B050"/>
                          </a:solidFill>
                          <a:effectLst/>
                        </a:rPr>
                        <a:t>Occupied</a:t>
                      </a:r>
                      <a:endParaRPr lang="en-US" sz="2900" b="0" i="0" u="none" strike="noStrike" dirty="0">
                        <a:solidFill>
                          <a:srgbClr val="00B05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rgbClr val="00B050"/>
                          </a:solidFill>
                          <a:effectLst/>
                        </a:rPr>
                        <a:t>127,700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rgbClr val="00B050"/>
                          </a:solidFill>
                          <a:effectLst/>
                        </a:rPr>
                        <a:t>5,200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rgbClr val="00B050"/>
                          </a:solidFill>
                          <a:effectLst/>
                        </a:rPr>
                        <a:t>21,000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rgbClr val="00B050"/>
                          </a:solidFill>
                          <a:effectLst/>
                        </a:rPr>
                        <a:t>153,900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effectLst/>
                        </a:rPr>
                        <a:t>Vacant</a:t>
                      </a:r>
                      <a:endParaRPr lang="en-US" sz="2600" dirty="0"/>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6,200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6,200</a:t>
                      </a:r>
                      <a:endParaRPr lang="en-US" sz="2900" b="0" i="0" u="none" strike="noStrike" dirty="0">
                        <a:solidFill>
                          <a:srgbClr val="00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3,900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16,300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effectLst/>
                        </a:rPr>
                        <a:t>Out of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effectLst/>
                        </a:rPr>
                        <a:t>3,500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2,000</a:t>
                      </a:r>
                      <a:endParaRPr lang="en-US" sz="2900" b="0" i="0" u="none" strike="noStrike" dirty="0">
                        <a:solidFill>
                          <a:srgbClr val="FF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13,400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269229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6</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1446487907"/>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effectLst/>
                        </a:rPr>
                        <a:t>In PES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effectLst/>
                        </a:rPr>
                        <a:t>Vacant</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solidFill>
                            <a:srgbClr val="00B050"/>
                          </a:solidFill>
                          <a:effectLst/>
                        </a:rPr>
                        <a:t>In Census</a:t>
                      </a:r>
                      <a:endParaRPr lang="en-US" sz="2900" b="0" i="0" u="none" strike="noStrike" dirty="0">
                        <a:solidFill>
                          <a:srgbClr val="00B05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127,700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5,200</a:t>
                      </a:r>
                      <a:endParaRPr lang="en-US" sz="2900" b="0" i="0" u="none" strike="noStrike" dirty="0">
                        <a:solidFill>
                          <a:srgbClr val="00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21,000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153,900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solidFill>
                            <a:srgbClr val="00B050"/>
                          </a:solidFill>
                          <a:effectLst/>
                        </a:rPr>
                        <a:t>Vacant</a:t>
                      </a:r>
                      <a:endParaRPr lang="en-US" sz="2600" dirty="0">
                        <a:solidFill>
                          <a:srgbClr val="00B050"/>
                        </a:solidFill>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3,900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16,300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effectLst/>
                        </a:rPr>
                        <a:t>Out of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effectLst/>
                        </a:rPr>
                        <a:t>3,500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2,000</a:t>
                      </a:r>
                      <a:endParaRPr lang="en-US" sz="2900" b="0" i="0" u="none" strike="noStrike" dirty="0">
                        <a:solidFill>
                          <a:srgbClr val="FF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13,400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2511783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7</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815651986"/>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effectLst/>
                        </a:rPr>
                        <a:t>In PES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effectLst/>
                        </a:rPr>
                        <a:t>Vacant</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effectLst/>
                        </a:rPr>
                        <a:t>In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127,700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5,200</a:t>
                      </a:r>
                      <a:endParaRPr lang="en-US" sz="2900" b="0" i="0" u="none" strike="noStrike" dirty="0">
                        <a:solidFill>
                          <a:srgbClr val="00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21,000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153,900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effectLst/>
                        </a:rPr>
                        <a:t>Vacant</a:t>
                      </a:r>
                      <a:endParaRPr lang="en-US" sz="2600" dirty="0"/>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6,200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6,200</a:t>
                      </a:r>
                      <a:endParaRPr lang="en-US" sz="2900" b="0" i="0" u="none" strike="noStrike" dirty="0">
                        <a:solidFill>
                          <a:srgbClr val="00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3,900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16,300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solidFill>
                            <a:srgbClr val="00B050"/>
                          </a:solidFill>
                          <a:effectLst/>
                        </a:rPr>
                        <a:t>Out of Census</a:t>
                      </a:r>
                      <a:endParaRPr lang="en-US" sz="2900" b="0" i="0" u="none" strike="noStrike" dirty="0">
                        <a:solidFill>
                          <a:srgbClr val="00B05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solidFill>
                            <a:srgbClr val="00B050"/>
                          </a:solidFill>
                          <a:effectLst/>
                        </a:rPr>
                        <a:t>3,500</a:t>
                      </a:r>
                      <a:endParaRPr lang="en-US" sz="2900" b="0" i="0" u="none" strike="noStrike" dirty="0">
                        <a:solidFill>
                          <a:srgbClr val="00B05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2,000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13,400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3738997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8</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1408354693"/>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solidFill>
                            <a:srgbClr val="00B050"/>
                          </a:solidFill>
                          <a:effectLst/>
                        </a:rPr>
                        <a:t>In PES</a:t>
                      </a:r>
                      <a:endParaRPr lang="en-US" sz="2900" b="0" i="0" u="none" strike="noStrike" dirty="0">
                        <a:solidFill>
                          <a:srgbClr val="00B05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solidFill>
                            <a:schemeClr val="tx1"/>
                          </a:solidFill>
                          <a:effectLst/>
                        </a:rPr>
                        <a:t>Occupied</a:t>
                      </a:r>
                      <a:endParaRPr lang="en-US" sz="2900" b="0" i="0" u="none" strike="noStrike" dirty="0">
                        <a:solidFill>
                          <a:schemeClr val="tx1"/>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solidFill>
                            <a:srgbClr val="00B050"/>
                          </a:solidFill>
                          <a:effectLst/>
                        </a:rPr>
                        <a:t>Vacant</a:t>
                      </a:r>
                      <a:endParaRPr lang="en-US" sz="2900" b="0" i="0" u="none" strike="noStrike" dirty="0">
                        <a:solidFill>
                          <a:srgbClr val="00B05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effectLst/>
                        </a:rPr>
                        <a:t>In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chemeClr val="tx1"/>
                          </a:solidFill>
                          <a:effectLst/>
                        </a:rPr>
                        <a:t>127,700</a:t>
                      </a:r>
                      <a:endParaRPr lang="en-US" sz="2900" b="0" i="0" u="none" strike="noStrike" dirty="0">
                        <a:solidFill>
                          <a:schemeClr val="tx1"/>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rgbClr val="00B050"/>
                          </a:solidFill>
                          <a:effectLst/>
                        </a:rPr>
                        <a:t>5,200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21,000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153,900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effectLst/>
                        </a:rPr>
                        <a:t>Vacant</a:t>
                      </a:r>
                      <a:endParaRPr lang="en-US" sz="2600" dirty="0"/>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chemeClr val="tx1"/>
                          </a:solidFill>
                          <a:effectLst/>
                        </a:rPr>
                        <a:t>6,200</a:t>
                      </a:r>
                      <a:endParaRPr lang="en-US" sz="2900" b="0" i="0" u="none" strike="noStrike" dirty="0">
                        <a:solidFill>
                          <a:schemeClr val="tx1"/>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3,900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16,300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effectLst/>
                        </a:rPr>
                        <a:t>Out of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solidFill>
                            <a:schemeClr val="tx1"/>
                          </a:solidFill>
                          <a:effectLst/>
                        </a:rPr>
                        <a:t>3,500</a:t>
                      </a:r>
                      <a:endParaRPr lang="en-US" sz="2900" b="0" i="0" u="none" strike="noStrike" dirty="0">
                        <a:solidFill>
                          <a:schemeClr val="tx1"/>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2,000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rgbClr val="00B050"/>
                          </a:solidFill>
                          <a:effectLst/>
                        </a:rPr>
                        <a:t>13,400</a:t>
                      </a:r>
                      <a:endParaRPr lang="en-US" sz="2900" b="0" i="0" u="none" strike="noStrike" dirty="0">
                        <a:solidFill>
                          <a:srgbClr val="00B050"/>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1436451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6C83D-3522-6F5A-EF60-81FB65B68A7E}"/>
              </a:ext>
            </a:extLst>
          </p:cNvPr>
          <p:cNvSpPr>
            <a:spLocks noGrp="1"/>
          </p:cNvSpPr>
          <p:nvPr>
            <p:ph type="title"/>
          </p:nvPr>
        </p:nvSpPr>
        <p:spPr/>
        <p:txBody>
          <a:bodyPr/>
          <a:lstStyle/>
          <a:p>
            <a:r>
              <a:rPr lang="en-US" dirty="0"/>
              <a:t>2020 PES Confusion Matrix for Occupancy Status</a:t>
            </a:r>
          </a:p>
        </p:txBody>
      </p:sp>
      <p:sp>
        <p:nvSpPr>
          <p:cNvPr id="5" name="Slide Number Placeholder 4">
            <a:extLst>
              <a:ext uri="{FF2B5EF4-FFF2-40B4-BE49-F238E27FC236}">
                <a16:creationId xmlns:a16="http://schemas.microsoft.com/office/drawing/2014/main" id="{B3087604-DAAD-44CA-0D0A-3CD37053D6F1}"/>
              </a:ext>
            </a:extLst>
          </p:cNvPr>
          <p:cNvSpPr>
            <a:spLocks noGrp="1"/>
          </p:cNvSpPr>
          <p:nvPr>
            <p:ph type="sldNum" sz="quarter" idx="12"/>
          </p:nvPr>
        </p:nvSpPr>
        <p:spPr/>
        <p:txBody>
          <a:bodyPr/>
          <a:lstStyle/>
          <a:p>
            <a:fld id="{FC63ECC8-719A-498E-B101-491B6A35558E}" type="slidenum">
              <a:rPr lang="en-US" smtClean="0"/>
              <a:t>9</a:t>
            </a:fld>
            <a:endParaRPr lang="en-US"/>
          </a:p>
        </p:txBody>
      </p:sp>
      <p:graphicFrame>
        <p:nvGraphicFramePr>
          <p:cNvPr id="3" name="Table 2">
            <a:extLst>
              <a:ext uri="{FF2B5EF4-FFF2-40B4-BE49-F238E27FC236}">
                <a16:creationId xmlns:a16="http://schemas.microsoft.com/office/drawing/2014/main" id="{DE64AC6B-8B19-F7A9-B1D5-7DCA9323C605}"/>
              </a:ext>
            </a:extLst>
          </p:cNvPr>
          <p:cNvGraphicFramePr>
            <a:graphicFrameLocks noGrp="1"/>
          </p:cNvGraphicFramePr>
          <p:nvPr>
            <p:extLst>
              <p:ext uri="{D42A27DB-BD31-4B8C-83A1-F6EECF244321}">
                <p14:modId xmlns:p14="http://schemas.microsoft.com/office/powerpoint/2010/main" val="3934807334"/>
              </p:ext>
            </p:extLst>
          </p:nvPr>
        </p:nvGraphicFramePr>
        <p:xfrm>
          <a:off x="838201" y="1690687"/>
          <a:ext cx="10257148" cy="3403348"/>
        </p:xfrm>
        <a:graphic>
          <a:graphicData uri="http://schemas.openxmlformats.org/drawingml/2006/table">
            <a:tbl>
              <a:tblPr>
                <a:tableStyleId>{5C22544A-7EE6-4342-B048-85BDC9FD1C3A}</a:tableStyleId>
              </a:tblPr>
              <a:tblGrid>
                <a:gridCol w="1630649">
                  <a:extLst>
                    <a:ext uri="{9D8B030D-6E8A-4147-A177-3AD203B41FA5}">
                      <a16:colId xmlns:a16="http://schemas.microsoft.com/office/drawing/2014/main" val="2947903236"/>
                    </a:ext>
                  </a:extLst>
                </a:gridCol>
                <a:gridCol w="255698">
                  <a:extLst>
                    <a:ext uri="{9D8B030D-6E8A-4147-A177-3AD203B41FA5}">
                      <a16:colId xmlns:a16="http://schemas.microsoft.com/office/drawing/2014/main" val="499327194"/>
                    </a:ext>
                  </a:extLst>
                </a:gridCol>
                <a:gridCol w="1423812">
                  <a:extLst>
                    <a:ext uri="{9D8B030D-6E8A-4147-A177-3AD203B41FA5}">
                      <a16:colId xmlns:a16="http://schemas.microsoft.com/office/drawing/2014/main" val="856613385"/>
                    </a:ext>
                  </a:extLst>
                </a:gridCol>
                <a:gridCol w="1542463">
                  <a:extLst>
                    <a:ext uri="{9D8B030D-6E8A-4147-A177-3AD203B41FA5}">
                      <a16:colId xmlns:a16="http://schemas.microsoft.com/office/drawing/2014/main" val="3505812323"/>
                    </a:ext>
                  </a:extLst>
                </a:gridCol>
                <a:gridCol w="1542463">
                  <a:extLst>
                    <a:ext uri="{9D8B030D-6E8A-4147-A177-3AD203B41FA5}">
                      <a16:colId xmlns:a16="http://schemas.microsoft.com/office/drawing/2014/main" val="3815832485"/>
                    </a:ext>
                  </a:extLst>
                </a:gridCol>
                <a:gridCol w="1802296">
                  <a:extLst>
                    <a:ext uri="{9D8B030D-6E8A-4147-A177-3AD203B41FA5}">
                      <a16:colId xmlns:a16="http://schemas.microsoft.com/office/drawing/2014/main" val="1539183099"/>
                    </a:ext>
                  </a:extLst>
                </a:gridCol>
                <a:gridCol w="2059767">
                  <a:extLst>
                    <a:ext uri="{9D8B030D-6E8A-4147-A177-3AD203B41FA5}">
                      <a16:colId xmlns:a16="http://schemas.microsoft.com/office/drawing/2014/main" val="3350013332"/>
                    </a:ext>
                  </a:extLst>
                </a:gridCol>
              </a:tblGrid>
              <a:tr h="0">
                <a:tc rowSpan="2" gridSpan="3">
                  <a:txBody>
                    <a:bodyPr/>
                    <a:lstStyle/>
                    <a:p>
                      <a:pPr algn="ctr" fontAlgn="ctr"/>
                      <a:r>
                        <a:rPr lang="en-US" sz="2900" b="0" i="0" u="none" strike="noStrike" dirty="0">
                          <a:solidFill>
                            <a:srgbClr val="000000"/>
                          </a:solidFill>
                          <a:effectLst/>
                          <a:latin typeface="Calibri" panose="020F0502020204030204" pitchFamily="34" charset="0"/>
                        </a:rPr>
                        <a:t>Observed</a:t>
                      </a:r>
                    </a:p>
                  </a:txBody>
                  <a:tcPr marL="85824" marR="85824" marT="42912" marB="42912" anchor="ctr">
                    <a:noFill/>
                  </a:tcPr>
                </a:tc>
                <a:tc rowSpan="2" hMerge="1">
                  <a:txBody>
                    <a:bodyPr/>
                    <a:lstStyle/>
                    <a:p>
                      <a:endParaRPr lang="en-US"/>
                    </a:p>
                  </a:txBody>
                  <a:tcPr/>
                </a:tc>
                <a:tc rowSpan="2" hMerge="1">
                  <a:txBody>
                    <a:bodyPr/>
                    <a:lstStyle/>
                    <a:p>
                      <a:endParaRPr lang="en-US"/>
                    </a:p>
                  </a:txBody>
                  <a:tcPr/>
                </a:tc>
                <a:tc gridSpan="2">
                  <a:txBody>
                    <a:bodyPr/>
                    <a:lstStyle/>
                    <a:p>
                      <a:pPr algn="ctr" fontAlgn="ctr"/>
                      <a:r>
                        <a:rPr lang="en-US" sz="2900" u="none" strike="noStrike" dirty="0">
                          <a:effectLst/>
                        </a:rPr>
                        <a:t>In PES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hMerge="1">
                  <a:txBody>
                    <a:bodyPr/>
                    <a:lstStyle/>
                    <a:p>
                      <a:endParaRPr lang="en-US"/>
                    </a:p>
                  </a:txBody>
                  <a:tcPr/>
                </a:tc>
                <a:tc rowSpan="2">
                  <a:txBody>
                    <a:bodyPr/>
                    <a:lstStyle/>
                    <a:p>
                      <a:pPr algn="ctr" fontAlgn="ctr"/>
                      <a:r>
                        <a:rPr lang="en-US" sz="2900" u="none" strike="noStrike" dirty="0">
                          <a:effectLst/>
                        </a:rPr>
                        <a:t>Out of PES</a:t>
                      </a:r>
                      <a:endParaRPr lang="en-US" sz="2900" b="0" i="0" u="none" strike="noStrike" dirty="0">
                        <a:solidFill>
                          <a:srgbClr val="000000"/>
                        </a:solidFill>
                        <a:effectLst/>
                        <a:latin typeface="Calibri" panose="020F0502020204030204" pitchFamily="34" charset="0"/>
                      </a:endParaRPr>
                    </a:p>
                  </a:txBody>
                  <a:tcPr marL="85824" marR="85824" marT="42912" marB="42912" anchor="ctr">
                    <a:lnB w="12700" cap="flat" cmpd="sng" algn="ctr">
                      <a:solidFill>
                        <a:schemeClr val="tx1"/>
                      </a:solidFill>
                      <a:prstDash val="solid"/>
                      <a:round/>
                      <a:headEnd type="none" w="med" len="med"/>
                      <a:tailEnd type="none" w="med" len="med"/>
                    </a:lnB>
                    <a:noFill/>
                  </a:tcPr>
                </a:tc>
                <a:tc rowSpan="2">
                  <a:txBody>
                    <a:bodyPr/>
                    <a:lstStyle/>
                    <a:p>
                      <a:pPr algn="ctr" fontAlgn="ctr"/>
                      <a:r>
                        <a:rPr lang="en-US" sz="2900" u="none" strike="noStrike" dirty="0">
                          <a:effectLst/>
                        </a:rPr>
                        <a:t>Census Total</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extLst>
                  <a:ext uri="{0D108BD9-81ED-4DB2-BD59-A6C34878D82A}">
                    <a16:rowId xmlns:a16="http://schemas.microsoft.com/office/drawing/2014/main" val="1005959431"/>
                  </a:ext>
                </a:extLst>
              </a:tr>
              <a:tr h="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a:txBody>
                    <a:bodyPr/>
                    <a:lstStyle/>
                    <a:p>
                      <a:pPr algn="ctr" fontAlgn="ctr"/>
                      <a:r>
                        <a:rPr lang="en-US" sz="2900" u="none" strike="noStrike" dirty="0">
                          <a:effectLst/>
                        </a:rPr>
                        <a:t>Vacant</a:t>
                      </a:r>
                      <a:endParaRPr lang="en-US" sz="2900" b="0" i="0" u="none" strike="noStrike" dirty="0">
                        <a:solidFill>
                          <a:srgbClr val="000000"/>
                        </a:solidFill>
                        <a:effectLst/>
                        <a:latin typeface="Calibri" panose="020F0502020204030204" pitchFamily="34" charset="0"/>
                      </a:endParaRPr>
                    </a:p>
                  </a:txBody>
                  <a:tcPr marL="19868" marR="19868" marT="19868" marB="0" anchor="ctr">
                    <a:lnB w="12700" cap="flat" cmpd="sng" algn="ctr">
                      <a:solidFill>
                        <a:schemeClr val="tx1"/>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0214739"/>
                  </a:ext>
                </a:extLst>
              </a:tr>
              <a:tr h="0">
                <a:tc rowSpan="2">
                  <a:txBody>
                    <a:bodyPr/>
                    <a:lstStyle/>
                    <a:p>
                      <a:pPr algn="l" fontAlgn="ctr"/>
                      <a:r>
                        <a:rPr lang="en-US" sz="2900" u="none" strike="noStrike" dirty="0">
                          <a:effectLst/>
                        </a:rPr>
                        <a:t>In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noFill/>
                  </a:tcPr>
                </a:tc>
                <a:tc gridSpan="2">
                  <a:txBody>
                    <a:bodyPr/>
                    <a:lstStyle/>
                    <a:p>
                      <a:pPr algn="l" fontAlgn="ctr"/>
                      <a:r>
                        <a:rPr lang="en-US" sz="2900" u="none" strike="noStrike" dirty="0">
                          <a:effectLst/>
                        </a:rPr>
                        <a:t>Occupied</a:t>
                      </a:r>
                      <a:endParaRPr lang="en-US" sz="2900" b="0" i="0" u="none" strike="noStrike" dirty="0">
                        <a:solidFill>
                          <a:srgbClr val="000000"/>
                        </a:solidFill>
                        <a:effectLst/>
                        <a:latin typeface="Calibri" panose="020F0502020204030204" pitchFamily="34" charset="0"/>
                      </a:endParaRPr>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X1=Big</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solidFill>
                            <a:schemeClr val="tx1"/>
                          </a:solidFill>
                          <a:effectLst/>
                        </a:rPr>
                        <a:t>127,700</a:t>
                      </a:r>
                      <a:endParaRPr lang="en-US" sz="2900" b="0" i="0" u="none" strike="noStrike" dirty="0">
                        <a:solidFill>
                          <a:schemeClr val="tx1"/>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5,200</a:t>
                      </a:r>
                      <a:endParaRPr lang="en-US" sz="2900" b="0" i="0" u="none" strike="noStrike" dirty="0">
                        <a:solidFill>
                          <a:srgbClr val="00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effectLst/>
                        </a:rPr>
                        <a:t>21,000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fontAlgn="b"/>
                      <a:r>
                        <a:rPr lang="en-US" sz="2900" u="none" strike="noStrike" dirty="0">
                          <a:solidFill>
                            <a:schemeClr val="bg1">
                              <a:lumMod val="65000"/>
                            </a:schemeClr>
                          </a:solidFill>
                          <a:effectLst/>
                        </a:rPr>
                        <a:t>153,900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21769118"/>
                  </a:ext>
                </a:extLst>
              </a:tr>
              <a:tr h="0">
                <a:tc vMerge="1">
                  <a:txBody>
                    <a:bodyPr/>
                    <a:lstStyle/>
                    <a:p>
                      <a:endParaRPr lang="en-US"/>
                    </a:p>
                  </a:txBody>
                  <a:tcPr/>
                </a:tc>
                <a:tc gridSpan="2">
                  <a:txBody>
                    <a:bodyPr/>
                    <a:lstStyle/>
                    <a:p>
                      <a:pPr algn="l"/>
                      <a:r>
                        <a:rPr lang="en-US" sz="2900" u="none" strike="noStrike" dirty="0">
                          <a:effectLst/>
                        </a:rPr>
                        <a:t>Vacant</a:t>
                      </a:r>
                      <a:endParaRPr lang="en-US" sz="2600" dirty="0"/>
                    </a:p>
                  </a:txBody>
                  <a:tcPr marL="12788" marR="12788" marT="12788" marB="0" anchor="ctr">
                    <a:lnR w="12700" cap="flat" cmpd="sng" algn="ctr">
                      <a:solidFill>
                        <a:schemeClr val="tx1"/>
                      </a:solidFill>
                      <a:prstDash val="solid"/>
                      <a:round/>
                      <a:headEnd type="none" w="med" len="med"/>
                      <a:tailEnd type="none" w="med" len="med"/>
                    </a:lnR>
                    <a:noFill/>
                  </a:tcPr>
                </a:tc>
                <a:tc hMerge="1">
                  <a:txBody>
                    <a:bodyPr/>
                    <a:lstStyle/>
                    <a:p>
                      <a:pPr algn="l" fontAlgn="b"/>
                      <a:r>
                        <a:rPr lang="en-US" sz="2000" u="none" strike="noStrike" dirty="0">
                          <a:effectLst/>
                        </a:rPr>
                        <a:t>X1=Small</a:t>
                      </a:r>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r" fontAlgn="b"/>
                      <a:r>
                        <a:rPr lang="en-US" sz="2900" u="none" strike="noStrike" dirty="0">
                          <a:effectLst/>
                        </a:rPr>
                        <a:t>6,200</a:t>
                      </a:r>
                      <a:endParaRPr lang="en-US" sz="2900" b="0" i="0" u="none" strike="noStrike" dirty="0">
                        <a:solidFill>
                          <a:srgbClr val="00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rgbClr val="00B050"/>
                          </a:solidFill>
                          <a:effectLst/>
                        </a:rPr>
                        <a:t>6,200</a:t>
                      </a:r>
                      <a:endParaRPr lang="en-US" sz="2900" b="0" i="0" u="none" strike="noStrike" dirty="0">
                        <a:solidFill>
                          <a:srgbClr val="00B05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3,900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16,300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994376094"/>
                  </a:ext>
                </a:extLst>
              </a:tr>
              <a:tr h="0">
                <a:tc gridSpan="3">
                  <a:txBody>
                    <a:bodyPr/>
                    <a:lstStyle/>
                    <a:p>
                      <a:pPr algn="l" fontAlgn="b"/>
                      <a:r>
                        <a:rPr lang="en-US" sz="2900" u="none" strike="noStrike" dirty="0">
                          <a:effectLst/>
                        </a:rPr>
                        <a:t>Out of Census</a:t>
                      </a:r>
                      <a:endParaRPr lang="en-US" sz="2900" b="0" i="0" u="none" strike="noStrike" dirty="0">
                        <a:solidFill>
                          <a:srgbClr val="000000"/>
                        </a:solidFill>
                        <a:effectLst/>
                        <a:latin typeface="Calibri" panose="020F0502020204030204" pitchFamily="34" charset="0"/>
                      </a:endParaRPr>
                    </a:p>
                  </a:txBody>
                  <a:tcPr marL="85824" marR="85824" marT="42912" marB="42912" anchor="ctr">
                    <a:lnR w="12700" cap="flat" cmpd="sng" algn="ctr">
                      <a:solidFill>
                        <a:schemeClr val="tx1"/>
                      </a:solidFill>
                      <a:prstDash val="solid"/>
                      <a:round/>
                      <a:headEnd type="none" w="med" len="med"/>
                      <a:tailEnd type="none" w="med" len="med"/>
                    </a:lnR>
                    <a:noFill/>
                  </a:tcPr>
                </a:tc>
                <a:tc hMerge="1">
                  <a:txBody>
                    <a:bodyPr/>
                    <a:lstStyle/>
                    <a:p>
                      <a:endParaRPr lang="en-US"/>
                    </a:p>
                  </a:txBody>
                  <a:tcPr/>
                </a:tc>
                <a:tc hMerge="1">
                  <a:txBody>
                    <a:bodyPr/>
                    <a:lstStyle/>
                    <a:p>
                      <a:endParaRPr lang="en-US"/>
                    </a:p>
                  </a:txBody>
                  <a:tcPr/>
                </a:tc>
                <a:tc>
                  <a:txBody>
                    <a:bodyPr/>
                    <a:lstStyle/>
                    <a:p>
                      <a:pPr algn="r" fontAlgn="b"/>
                      <a:r>
                        <a:rPr lang="en-US" sz="2900" u="none" strike="noStrike" dirty="0">
                          <a:effectLst/>
                        </a:rPr>
                        <a:t>3,500</a:t>
                      </a:r>
                      <a:endParaRPr lang="en-US" sz="2900" b="0" i="0" u="none" strike="noStrike" dirty="0">
                        <a:solidFill>
                          <a:srgbClr val="FF0000"/>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sz="2900" u="none" strike="noStrike" dirty="0">
                          <a:effectLst/>
                        </a:rPr>
                        <a:t>2,000</a:t>
                      </a:r>
                      <a:endParaRPr lang="en-US" sz="2900" b="0" i="0" u="none" strike="noStrike" dirty="0">
                        <a:solidFill>
                          <a:srgbClr val="FF0000"/>
                        </a:solidFill>
                        <a:effectLst/>
                        <a:latin typeface="Calibri" panose="020F0502020204030204" pitchFamily="34" charset="0"/>
                      </a:endParaRPr>
                    </a:p>
                  </a:txBody>
                  <a:tcPr marL="19868" marR="19868" marT="19868"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608488"/>
                  </a:ext>
                </a:extLst>
              </a:tr>
              <a:tr h="0">
                <a:tc gridSpan="2">
                  <a:txBody>
                    <a:bodyPr/>
                    <a:lstStyle/>
                    <a:p>
                      <a:pPr algn="l" fontAlgn="b"/>
                      <a:r>
                        <a:rPr lang="en-US" sz="2900" u="none" strike="noStrike" dirty="0">
                          <a:effectLst/>
                        </a:rPr>
                        <a:t>PES Total</a:t>
                      </a:r>
                      <a:endParaRPr lang="en-US" sz="2900" b="0" i="0" u="none" strike="noStrike" dirty="0">
                        <a:solidFill>
                          <a:srgbClr val="000000"/>
                        </a:solidFill>
                        <a:effectLst/>
                        <a:latin typeface="Calibri" panose="020F0502020204030204" pitchFamily="34" charset="0"/>
                      </a:endParaRPr>
                    </a:p>
                  </a:txBody>
                  <a:tcPr marL="12788" marR="12788" marT="12788" marB="0" anchor="ctr">
                    <a:noFill/>
                  </a:tcPr>
                </a:tc>
                <a:tc hMerge="1">
                  <a:txBody>
                    <a:bodyPr/>
                    <a:lstStyle/>
                    <a:p>
                      <a:pPr algn="l" fontAlgn="b"/>
                      <a:endParaRPr lang="en-US" sz="2000" b="0" i="0" u="none" strike="noStrike" dirty="0">
                        <a:solidFill>
                          <a:srgbClr val="000000"/>
                        </a:solidFill>
                        <a:effectLst/>
                        <a:latin typeface="Calibri" panose="020F0502020204030204" pitchFamily="34" charset="0"/>
                      </a:endParaRPr>
                    </a:p>
                  </a:txBody>
                  <a:tcPr marL="13625" marR="13625" marT="13625" marB="0" anchor="b"/>
                </a:tc>
                <a:tc>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a:txBody>
                    <a:bodyPr/>
                    <a:lstStyle/>
                    <a:p>
                      <a:pPr algn="r" fontAlgn="b"/>
                      <a:r>
                        <a:rPr lang="en-US" sz="2900" u="none" strike="noStrike" dirty="0">
                          <a:solidFill>
                            <a:schemeClr val="bg1">
                              <a:lumMod val="65000"/>
                            </a:schemeClr>
                          </a:solidFill>
                          <a:effectLst/>
                        </a:rPr>
                        <a:t>137,400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2900" u="none" strike="noStrike" dirty="0">
                          <a:solidFill>
                            <a:schemeClr val="bg1">
                              <a:lumMod val="65000"/>
                            </a:schemeClr>
                          </a:solidFill>
                          <a:effectLst/>
                        </a:rPr>
                        <a:t>13,400</a:t>
                      </a:r>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422169355"/>
                  </a:ext>
                </a:extLst>
              </a:tr>
              <a:tr h="0">
                <a:tc gridSpan="7">
                  <a:txBody>
                    <a:bodyPr/>
                    <a:lstStyle/>
                    <a:p>
                      <a:pPr algn="l" fontAlgn="b"/>
                      <a:r>
                        <a:rPr lang="en-US" sz="1600" b="0" i="0" u="none" strike="noStrike" dirty="0">
                          <a:solidFill>
                            <a:srgbClr val="000000"/>
                          </a:solidFill>
                          <a:effectLst/>
                          <a:latin typeface="Calibri" panose="020F0502020204030204" pitchFamily="34" charset="0"/>
                        </a:rPr>
                        <a:t>Source: U.S. Census Bureau, Decennial Statistical Studies Division, 2020 Post Enumeration Survey (August 2022 Release).  DRB # CBDRB-FY22-342</a:t>
                      </a:r>
                    </a:p>
                  </a:txBody>
                  <a:tcPr marL="12788" marR="12788" marT="12788" marB="0" anchor="ctr">
                    <a:noFill/>
                  </a:tcPr>
                </a:tc>
                <a:tc hMerge="1">
                  <a:txBody>
                    <a:bodyPr/>
                    <a:lstStyle/>
                    <a:p>
                      <a:endParaRPr lang="en-US"/>
                    </a:p>
                  </a:txBody>
                  <a:tcPr/>
                </a:tc>
                <a:tc hMerge="1">
                  <a:txBody>
                    <a:bodyPr/>
                    <a:lstStyle/>
                    <a:p>
                      <a:pPr algn="l" fontAlgn="b"/>
                      <a:endParaRPr lang="en-US" sz="2900" b="0" i="0" u="none" strike="noStrike" dirty="0">
                        <a:solidFill>
                          <a:srgbClr val="000000"/>
                        </a:solidFill>
                        <a:effectLst/>
                        <a:latin typeface="Calibri" panose="020F0502020204030204" pitchFamily="34" charset="0"/>
                      </a:endParaRPr>
                    </a:p>
                  </a:txBody>
                  <a:tcPr marL="19868" marR="19868" marT="19868" marB="0" anchor="ctr">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chemeClr val="bg1">
                            <a:lumMod val="65000"/>
                          </a:schemeClr>
                        </a:solidFill>
                        <a:effectLst/>
                        <a:latin typeface="Calibri" panose="020F0502020204030204" pitchFamily="34" charset="0"/>
                      </a:endParaRPr>
                    </a:p>
                  </a:txBody>
                  <a:tcPr marL="19868" marR="19868" marT="19868" marB="0" anchor="ctr">
                    <a:lnT w="12700" cap="flat" cmpd="sng" algn="ctr">
                      <a:solidFill>
                        <a:schemeClr val="tx1"/>
                      </a:solidFill>
                      <a:prstDash val="solid"/>
                      <a:round/>
                      <a:headEnd type="none" w="med" len="med"/>
                      <a:tailEnd type="none" w="med" len="med"/>
                    </a:lnT>
                    <a:noFill/>
                  </a:tcPr>
                </a:tc>
                <a:tc hMerge="1">
                  <a:txBody>
                    <a:bodyPr/>
                    <a:lstStyle/>
                    <a:p>
                      <a:pPr algn="r" fontAlgn="b"/>
                      <a:endParaRPr lang="en-US" sz="2900" b="0" i="0" u="none" strike="noStrike" dirty="0">
                        <a:solidFill>
                          <a:srgbClr val="BFBFBF"/>
                        </a:solidFill>
                        <a:effectLst/>
                        <a:latin typeface="Calibri" panose="020F0502020204030204" pitchFamily="34" charset="0"/>
                      </a:endParaRPr>
                    </a:p>
                  </a:txBody>
                  <a:tcPr marL="19868" marR="19868" marT="19868" marB="0" anchor="ctr">
                    <a:noFill/>
                  </a:tcPr>
                </a:tc>
                <a:extLst>
                  <a:ext uri="{0D108BD9-81ED-4DB2-BD59-A6C34878D82A}">
                    <a16:rowId xmlns:a16="http://schemas.microsoft.com/office/drawing/2014/main" val="3593147170"/>
                  </a:ext>
                </a:extLst>
              </a:tr>
            </a:tbl>
          </a:graphicData>
        </a:graphic>
      </p:graphicFrame>
    </p:spTree>
    <p:extLst>
      <p:ext uri="{BB962C8B-B14F-4D97-AF65-F5344CB8AC3E}">
        <p14:creationId xmlns:p14="http://schemas.microsoft.com/office/powerpoint/2010/main" val="766045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EB23354E-5BB8-4862-BEE7-BC3FEB8D11B1}" vid="{3298F120-FA11-4377-A61F-DEF45B0F9C3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FFBD129B4424F90691339E55B5A7E" ma:contentTypeVersion="20" ma:contentTypeDescription="Create a new document." ma:contentTypeScope="" ma:versionID="b29d7386760d3ed5692d77b26a8bcca5">
  <xsd:schema xmlns:xsd="http://www.w3.org/2001/XMLSchema" xmlns:xs="http://www.w3.org/2001/XMLSchema" xmlns:p="http://schemas.microsoft.com/office/2006/metadata/properties" xmlns:ns1="http://schemas.microsoft.com/sharepoint/v3" xmlns:ns2="a09baf1e-45c8-4993-a8ef-9209070ee381" xmlns:ns3="440d2437-d853-4db3-bdda-a2b2af628fb2" targetNamespace="http://schemas.microsoft.com/office/2006/metadata/properties" ma:root="true" ma:fieldsID="1d0d142bd0a56e87ada0895bdc35cecf" ns1:_="" ns2:_="" ns3:_="">
    <xsd:import namespace="http://schemas.microsoft.com/sharepoint/v3"/>
    <xsd:import namespace="a09baf1e-45c8-4993-a8ef-9209070ee381"/>
    <xsd:import namespace="440d2437-d853-4db3-bdda-a2b2af628fb2"/>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9baf1e-45c8-4993-a8ef-9209070ee38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309525f-9825-49e9-9d9c-1d74682eb4ab}" ma:internalName="TaxCatchAll" ma:showField="CatchAllData" ma:web="a09baf1e-45c8-4993-a8ef-9209070ee38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40d2437-d853-4db3-bdda-a2b2af628fb2"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ternalName="MediaServiceLocation" ma:readOnly="true">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a09baf1e-45c8-4993-a8ef-9209070ee381">
      <UserInfo>
        <DisplayName>Vecoya Banks (CENSUS/CNMP FED)</DisplayName>
        <AccountId>3330</AccountId>
        <AccountType/>
      </UserInfo>
    </SharedWithUsers>
    <_ip_UnifiedCompliancePolicyUIAction xmlns="http://schemas.microsoft.com/sharepoint/v3" xsi:nil="true"/>
    <_ip_UnifiedCompliancePolicyProperties xmlns="http://schemas.microsoft.com/sharepoint/v3" xsi:nil="true"/>
    <lcf76f155ced4ddcb4097134ff3c332f xmlns="440d2437-d853-4db3-bdda-a2b2af628fb2">
      <Terms xmlns="http://schemas.microsoft.com/office/infopath/2007/PartnerControls"/>
    </lcf76f155ced4ddcb4097134ff3c332f>
    <TaxCatchAll xmlns="a09baf1e-45c8-4993-a8ef-9209070ee38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E97AB1C-A741-4042-B0F8-830F9F40E616}"/>
</file>

<file path=customXml/itemProps2.xml><?xml version="1.0" encoding="utf-8"?>
<ds:datastoreItem xmlns:ds="http://schemas.openxmlformats.org/officeDocument/2006/customXml" ds:itemID="{C29D7FDE-784D-4DEC-B49C-6F84CF51374D}">
  <ds:schemaRefs>
    <ds:schemaRef ds:uri="http://purl.org/dc/terms/"/>
    <ds:schemaRef ds:uri="http://schemas.microsoft.com/office/2006/documentManagement/types"/>
    <ds:schemaRef ds:uri="http://www.w3.org/XML/1998/namespace"/>
    <ds:schemaRef ds:uri="http://schemas.microsoft.com/office/infopath/2007/PartnerControls"/>
    <ds:schemaRef ds:uri="http://purl.org/dc/elements/1.1/"/>
    <ds:schemaRef ds:uri="f42af4b1-c551-450a-9f89-76df0847d194"/>
    <ds:schemaRef ds:uri="http://schemas.microsoft.com/office/2006/metadata/properties"/>
    <ds:schemaRef ds:uri="http://schemas.openxmlformats.org/package/2006/metadata/core-properties"/>
    <ds:schemaRef ds:uri="caecc2cd-c125-47bb-b7d8-61f5602bf9df"/>
    <ds:schemaRef ds:uri="http://purl.org/dc/dcmitype/"/>
    <ds:schemaRef ds:uri="http://schemas.microsoft.com/sharepoint/v3"/>
    <ds:schemaRef ds:uri="5b5dc115-56f0-4f6d-b900-187dba22236c"/>
  </ds:schemaRefs>
</ds:datastoreItem>
</file>

<file path=customXml/itemProps3.xml><?xml version="1.0" encoding="utf-8"?>
<ds:datastoreItem xmlns:ds="http://schemas.openxmlformats.org/officeDocument/2006/customXml" ds:itemID="{EAABB135-AD88-424B-A70F-93719B4573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Impact of measurement error on DSE d2</Template>
  <TotalTime>5590</TotalTime>
  <Words>7531</Words>
  <Application>Microsoft Office PowerPoint</Application>
  <PresentationFormat>Widescreen</PresentationFormat>
  <Paragraphs>1402</Paragraphs>
  <Slides>47</Slides>
  <Notes>47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Arial</vt:lpstr>
      <vt:lpstr>Calibri</vt:lpstr>
      <vt:lpstr>Calibri Light</vt:lpstr>
      <vt:lpstr>Cambria Math</vt:lpstr>
      <vt:lpstr>Office Theme</vt:lpstr>
      <vt:lpstr>Prevalence and Effect of Misclassification on Measuring Census Coverage</vt:lpstr>
      <vt:lpstr>Outline</vt:lpstr>
      <vt:lpstr>Introduction</vt:lpstr>
      <vt:lpstr>2020 PES Confusion Matrix for Occupancy Status</vt:lpstr>
      <vt:lpstr>2020 PES Confusion Matrix for Occupancy Status</vt:lpstr>
      <vt:lpstr>2020 PES Confusion Matrix for Occupancy Status</vt:lpstr>
      <vt:lpstr>2020 PES Confusion Matrix for Occupancy Status</vt:lpstr>
      <vt:lpstr>2020 PES Confusion Matrix for Occupancy Status</vt:lpstr>
      <vt:lpstr>2020 PES Confusion Matrix for Occupancy Status</vt:lpstr>
      <vt:lpstr>2020 PES Confusion Matrix for Occupancy Status</vt:lpstr>
      <vt:lpstr>2020 PES Confusion Matrix for Occupancy Status</vt:lpstr>
      <vt:lpstr>2020 PES Confusion Matrix for Occupancy Status</vt:lpstr>
      <vt:lpstr>2020 PES Confusion Matrix for Occupancy Status</vt:lpstr>
      <vt:lpstr>2020 PES Confusion Matrix for Occupancy Status</vt:lpstr>
      <vt:lpstr>2020 PES Confusion Matrix for Occupancy Status</vt:lpstr>
      <vt:lpstr>Summary</vt:lpstr>
      <vt:lpstr>Impact: What is the effect of measurement error on dual-system estimates?</vt:lpstr>
      <vt:lpstr>Setup</vt:lpstr>
      <vt:lpstr>Framework</vt:lpstr>
      <vt:lpstr>Framework</vt:lpstr>
      <vt:lpstr>Framework</vt:lpstr>
      <vt:lpstr>Framework</vt:lpstr>
      <vt:lpstr>Framework</vt:lpstr>
      <vt:lpstr>Framework</vt:lpstr>
      <vt:lpstr>Framework</vt:lpstr>
      <vt:lpstr>Framework</vt:lpstr>
      <vt:lpstr>Framework</vt:lpstr>
      <vt:lpstr>Framework</vt:lpstr>
      <vt:lpstr>Framework</vt:lpstr>
      <vt:lpstr>Framework</vt:lpstr>
      <vt:lpstr>Dual-System Estimation: OOO Table</vt:lpstr>
      <vt:lpstr>Dual-System Estimation: OOO Table</vt:lpstr>
      <vt:lpstr>Estimation</vt:lpstr>
      <vt:lpstr>Estimation</vt:lpstr>
      <vt:lpstr>Estimation</vt:lpstr>
      <vt:lpstr>Simulation design</vt:lpstr>
      <vt:lpstr>Impact: What is the effect of measurement error on dual-system estimates?</vt:lpstr>
      <vt:lpstr>Examples: Equal Catchability (M0)</vt:lpstr>
      <vt:lpstr>Examples: Equal Catchability (M0)</vt:lpstr>
      <vt:lpstr>Examples: Equal Catchability (M0)</vt:lpstr>
      <vt:lpstr>Examples: Equal Catchability (M0)</vt:lpstr>
      <vt:lpstr>Examples: Equal Catchability (M0)</vt:lpstr>
      <vt:lpstr>Examples: Equal Catchability (M0)</vt:lpstr>
      <vt:lpstr>Examples: Equal Catchability (M0)</vt:lpstr>
      <vt:lpstr>Examples: Equal Catchability (M0)</vt:lpstr>
      <vt:lpstr>Examples: Heterogeneity (Mh)</vt:lpstr>
      <vt:lpstr>Summary</vt:lpstr>
    </vt:vector>
  </TitlesOfParts>
  <Company>U.S. Census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Prevalence and Effect of Misclassification on Measuring Census Coverage</dc:title>
  <dc:creator>Timothy L Kennel (CENSUS/DSSD FED)</dc:creator>
  <cp:lastModifiedBy>Timothy L Kennel (CENSUS/DSSD FED)</cp:lastModifiedBy>
  <cp:revision>104</cp:revision>
  <dcterms:created xsi:type="dcterms:W3CDTF">2024-03-29T17:45:17Z</dcterms:created>
  <dcterms:modified xsi:type="dcterms:W3CDTF">2024-08-02T21:23:10Z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0x01010031C316DE1604D74BBEEC6DCFD37AAD16</vt:lpwstr>
  </property>
</Properties>
</file>